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8" r:id="rId9"/>
    <p:sldId id="265" r:id="rId10"/>
    <p:sldId id="261" r:id="rId11"/>
    <p:sldId id="264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69276" autoAdjust="0"/>
  </p:normalViewPr>
  <p:slideViewPr>
    <p:cSldViewPr snapToGrid="0">
      <p:cViewPr>
        <p:scale>
          <a:sx n="75" d="100"/>
          <a:sy n="75" d="100"/>
        </p:scale>
        <p:origin x="723" y="-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3FEE-71BB-41EC-9076-74A82017168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E4568-EA51-4869-8CFB-D6A041CB60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39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大家好，我是郭柏辰，今天要報告的重點是怎麼合成</a:t>
            </a:r>
            <a:r>
              <a:rPr lang="en-US" altLang="zh-TW" dirty="0"/>
              <a:t>HLS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，並且透過</a:t>
            </a:r>
            <a:r>
              <a:rPr lang="en-US" altLang="zh-TW" dirty="0"/>
              <a:t>HLS</a:t>
            </a:r>
            <a:r>
              <a:rPr lang="zh-TW" altLang="en-US" dirty="0"/>
              <a:t>的方法來實現一個加速器提供</a:t>
            </a:r>
            <a:r>
              <a:rPr lang="en-US" altLang="zh-TW" dirty="0"/>
              <a:t>CPU</a:t>
            </a:r>
            <a:r>
              <a:rPr lang="zh-TW" altLang="en-US" dirty="0"/>
              <a:t>做使用，然後我們今天所使用的是</a:t>
            </a:r>
            <a:r>
              <a:rPr lang="en-US" altLang="zh-TW" dirty="0"/>
              <a:t>Pynq-z2</a:t>
            </a:r>
            <a:r>
              <a:rPr lang="zh-TW" altLang="en-US" dirty="0"/>
              <a:t>來完成。</a:t>
            </a:r>
            <a:endParaRPr lang="en-US" altLang="zh-TW" dirty="0"/>
          </a:p>
          <a:p>
            <a:r>
              <a:rPr lang="zh-TW" altLang="en-US" dirty="0"/>
              <a:t>本主題共有兩個實驗，第一個著重在於使用</a:t>
            </a:r>
            <a:r>
              <a:rPr lang="en-US" altLang="zh-TW" dirty="0"/>
              <a:t>IP</a:t>
            </a:r>
            <a:r>
              <a:rPr lang="zh-TW" altLang="en-US" dirty="0"/>
              <a:t>透過</a:t>
            </a:r>
            <a:r>
              <a:rPr lang="en-US" altLang="zh-TW" dirty="0"/>
              <a:t>software system</a:t>
            </a:r>
            <a:r>
              <a:rPr lang="zh-TW" altLang="en-US" dirty="0"/>
              <a:t>來做使用，並且演示了</a:t>
            </a:r>
            <a:r>
              <a:rPr lang="en-US" altLang="zh-TW" dirty="0"/>
              <a:t>interrupt</a:t>
            </a:r>
            <a:r>
              <a:rPr lang="zh-TW" altLang="en-US" dirty="0"/>
              <a:t>的使用方法。第二個重點在於如何同時整合多個</a:t>
            </a:r>
            <a:r>
              <a:rPr lang="en-US" altLang="zh-TW" dirty="0"/>
              <a:t>HLS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並且與</a:t>
            </a:r>
            <a:r>
              <a:rPr lang="en-US" altLang="zh-TW" dirty="0" err="1"/>
              <a:t>vivado</a:t>
            </a:r>
            <a:r>
              <a:rPr lang="en-US" altLang="zh-TW" dirty="0"/>
              <a:t> IP</a:t>
            </a:r>
            <a:r>
              <a:rPr lang="zh-TW" altLang="en-US" dirty="0"/>
              <a:t>做功能性連結，並且透過高速連接方式實踐在</a:t>
            </a:r>
            <a:r>
              <a:rPr lang="en-US" altLang="zh-TW" dirty="0" err="1"/>
              <a:t>vitis</a:t>
            </a:r>
            <a:r>
              <a:rPr lang="zh-TW" altLang="en-US" dirty="0"/>
              <a:t>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782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本</a:t>
            </a:r>
            <a:r>
              <a:rPr lang="en-US" altLang="zh-TW" dirty="0"/>
              <a:t>lab</a:t>
            </a:r>
            <a:r>
              <a:rPr lang="zh-TW" altLang="en-US" dirty="0"/>
              <a:t>主要在於將多個</a:t>
            </a:r>
            <a:r>
              <a:rPr lang="en-US" altLang="zh-TW" dirty="0"/>
              <a:t>HLS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與</a:t>
            </a:r>
            <a:r>
              <a:rPr lang="en-US" altLang="zh-TW" dirty="0" err="1"/>
              <a:t>Vivado</a:t>
            </a:r>
            <a:r>
              <a:rPr lang="en-US" altLang="zh-TW" dirty="0"/>
              <a:t> IP</a:t>
            </a:r>
            <a:r>
              <a:rPr lang="zh-TW" altLang="en-US" dirty="0"/>
              <a:t> 組合一起使用。這邊</a:t>
            </a:r>
            <a:r>
              <a:rPr lang="en-US" altLang="zh-TW" dirty="0"/>
              <a:t>Frond-end</a:t>
            </a:r>
            <a:r>
              <a:rPr lang="zh-TW" altLang="en-US" dirty="0"/>
              <a:t>的功能主要在做資料的準備，做一個</a:t>
            </a:r>
            <a:r>
              <a:rPr lang="en-US" altLang="zh-TW" dirty="0"/>
              <a:t>sliding window</a:t>
            </a:r>
            <a:r>
              <a:rPr lang="zh-TW" altLang="en-US" dirty="0"/>
              <a:t>同時有</a:t>
            </a:r>
            <a:r>
              <a:rPr lang="en-US" altLang="zh-TW" dirty="0"/>
              <a:t>1/2</a:t>
            </a:r>
            <a:r>
              <a:rPr lang="zh-TW" altLang="en-US" dirty="0"/>
              <a:t>的舊資料與</a:t>
            </a:r>
            <a:r>
              <a:rPr lang="en-US" altLang="zh-TW" dirty="0"/>
              <a:t>1/2</a:t>
            </a:r>
            <a:r>
              <a:rPr lang="zh-TW" altLang="en-US" dirty="0"/>
              <a:t>的新資料，然後做複數的</a:t>
            </a:r>
            <a:r>
              <a:rPr lang="en-US" altLang="zh-TW" dirty="0"/>
              <a:t>FFT</a:t>
            </a:r>
            <a:r>
              <a:rPr lang="zh-TW" altLang="en-US" dirty="0"/>
              <a:t>轉換。而</a:t>
            </a:r>
            <a:r>
              <a:rPr lang="en-US" altLang="zh-TW" dirty="0"/>
              <a:t>backend</a:t>
            </a:r>
            <a:r>
              <a:rPr lang="zh-TW" altLang="en-US" dirty="0"/>
              <a:t>主要在做</a:t>
            </a:r>
            <a:r>
              <a:rPr lang="en-US" altLang="zh-TW" dirty="0"/>
              <a:t>FFT</a:t>
            </a:r>
            <a:r>
              <a:rPr lang="zh-TW" altLang="en-US" dirty="0"/>
              <a:t>匯出資料流的讀取並轉換成</a:t>
            </a:r>
            <a:r>
              <a:rPr lang="en-US" altLang="zh-TW" dirty="0"/>
              <a:t>bit-reversed address order</a:t>
            </a:r>
            <a:r>
              <a:rPr lang="zh-TW" altLang="en-US" dirty="0"/>
              <a:t>，並透過演算法讀取出頻譜資訊。 以上圖片是三個</a:t>
            </a:r>
            <a:r>
              <a:rPr lang="en-US" altLang="zh-TW" dirty="0"/>
              <a:t>IP</a:t>
            </a:r>
            <a:r>
              <a:rPr lang="zh-TW" altLang="en-US" dirty="0"/>
              <a:t>組合成形成的</a:t>
            </a:r>
            <a:r>
              <a:rPr lang="en-US" altLang="zh-TW" dirty="0" err="1"/>
              <a:t>RealFFT</a:t>
            </a:r>
            <a:r>
              <a:rPr lang="zh-TW" altLang="en-US" dirty="0"/>
              <a:t> </a:t>
            </a:r>
            <a:r>
              <a:rPr lang="en-US" altLang="zh-TW" dirty="0"/>
              <a:t>block</a:t>
            </a:r>
            <a:r>
              <a:rPr lang="zh-TW" altLang="en-US" dirty="0"/>
              <a:t>。這邊會將</a:t>
            </a:r>
            <a:r>
              <a:rPr lang="en-US" altLang="zh-TW" dirty="0"/>
              <a:t>3</a:t>
            </a:r>
            <a:r>
              <a:rPr lang="zh-TW" altLang="en-US" dirty="0"/>
              <a:t>個不同的</a:t>
            </a:r>
            <a:r>
              <a:rPr lang="en-US" altLang="zh-TW" dirty="0"/>
              <a:t>IP</a:t>
            </a:r>
            <a:r>
              <a:rPr lang="zh-TW" altLang="en-US" dirty="0"/>
              <a:t>共同需要的</a:t>
            </a:r>
            <a:r>
              <a:rPr lang="en-US" altLang="zh-TW" dirty="0"/>
              <a:t>pin</a:t>
            </a:r>
            <a:r>
              <a:rPr lang="zh-TW" altLang="en-US" dirty="0"/>
              <a:t>，例如</a:t>
            </a:r>
            <a:r>
              <a:rPr lang="en-US" altLang="zh-TW" dirty="0" err="1"/>
              <a:t>ap_clk</a:t>
            </a:r>
            <a:r>
              <a:rPr lang="zh-TW" altLang="en-US" dirty="0"/>
              <a:t>、</a:t>
            </a:r>
            <a:r>
              <a:rPr lang="en-US" altLang="zh-TW" dirty="0"/>
              <a:t>reset</a:t>
            </a:r>
            <a:r>
              <a:rPr lang="zh-TW" altLang="en-US" dirty="0"/>
              <a:t>共同連接在一起，並且建立外部連接的</a:t>
            </a:r>
            <a:r>
              <a:rPr lang="en-US" altLang="zh-TW" dirty="0"/>
              <a:t>interface pin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77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設計好</a:t>
            </a:r>
            <a:r>
              <a:rPr lang="en-US" altLang="zh-TW" dirty="0" err="1"/>
              <a:t>RealFFT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之後完成整體系統的組合。配置好</a:t>
            </a:r>
            <a:r>
              <a:rPr lang="en-US" altLang="zh-TW" dirty="0"/>
              <a:t>processing system</a:t>
            </a:r>
            <a:r>
              <a:rPr lang="zh-TW" altLang="en-US" dirty="0"/>
              <a:t>，如</a:t>
            </a:r>
            <a:r>
              <a:rPr lang="en-US" altLang="zh-TW" dirty="0"/>
              <a:t>HP</a:t>
            </a:r>
            <a:r>
              <a:rPr lang="zh-TW" altLang="en-US" dirty="0"/>
              <a:t>總線等。這邊因為</a:t>
            </a:r>
            <a:r>
              <a:rPr lang="en-US" altLang="zh-TW" dirty="0"/>
              <a:t>IP</a:t>
            </a:r>
            <a:r>
              <a:rPr lang="zh-TW" altLang="en-US" dirty="0"/>
              <a:t>的街坊是因為是透過</a:t>
            </a:r>
            <a:r>
              <a:rPr lang="en-US" altLang="zh-TW" dirty="0"/>
              <a:t>AXI-Stream</a:t>
            </a:r>
            <a:r>
              <a:rPr lang="zh-TW" altLang="en-US" dirty="0"/>
              <a:t>，因此進行</a:t>
            </a:r>
            <a:r>
              <a:rPr lang="en-US" altLang="zh-TW" dirty="0"/>
              <a:t>auto connection</a:t>
            </a:r>
            <a:r>
              <a:rPr lang="zh-TW" altLang="en-US" dirty="0"/>
              <a:t>會生成</a:t>
            </a:r>
            <a:r>
              <a:rPr lang="en-US" altLang="zh-TW" dirty="0"/>
              <a:t>interconnect</a:t>
            </a:r>
            <a:r>
              <a:rPr lang="zh-TW" altLang="en-US" dirty="0"/>
              <a:t>、</a:t>
            </a:r>
            <a:r>
              <a:rPr lang="en-US" altLang="zh-TW" dirty="0"/>
              <a:t>reset</a:t>
            </a:r>
            <a:r>
              <a:rPr lang="zh-TW" altLang="en-US" dirty="0"/>
              <a:t>之外還有</a:t>
            </a:r>
            <a:r>
              <a:rPr lang="en-US" altLang="zh-TW" dirty="0"/>
              <a:t>AXI</a:t>
            </a:r>
            <a:r>
              <a:rPr lang="zh-TW" altLang="en-US" dirty="0"/>
              <a:t> </a:t>
            </a:r>
            <a:r>
              <a:rPr lang="en-US" altLang="zh-TW" dirty="0"/>
              <a:t>DMA</a:t>
            </a:r>
            <a:r>
              <a:rPr lang="zh-TW" altLang="en-US" dirty="0"/>
              <a:t>的控制</a:t>
            </a:r>
            <a:r>
              <a:rPr lang="en-US" altLang="zh-TW" dirty="0"/>
              <a:t>block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28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設計好硬體系統之後，使用</a:t>
            </a:r>
            <a:r>
              <a:rPr lang="en-US" altLang="zh-TW" dirty="0" err="1"/>
              <a:t>vitis</a:t>
            </a:r>
            <a:r>
              <a:rPr lang="zh-TW" altLang="en-US" dirty="0"/>
              <a:t>控制</a:t>
            </a:r>
            <a:r>
              <a:rPr lang="en-US" altLang="zh-TW" dirty="0"/>
              <a:t>PS</a:t>
            </a:r>
            <a:r>
              <a:rPr lang="zh-TW" altLang="en-US" dirty="0"/>
              <a:t>端。當我們</a:t>
            </a:r>
            <a:r>
              <a:rPr lang="en-US" altLang="zh-TW" dirty="0"/>
              <a:t>build</a:t>
            </a:r>
            <a:r>
              <a:rPr lang="zh-TW" altLang="en-US" dirty="0"/>
              <a:t>編譯好之後，就可以執行，如左圖，選擇要執行的平台，並點選執行硬體。 並透過</a:t>
            </a:r>
            <a:r>
              <a:rPr lang="en-US" altLang="zh-TW" dirty="0"/>
              <a:t>serial port</a:t>
            </a:r>
            <a:r>
              <a:rPr lang="zh-TW" altLang="en-US" dirty="0"/>
              <a:t>觀看執行結果，如右圖，可以看到結果有被輸出出來。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553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最後我們分析前端</a:t>
            </a:r>
            <a:r>
              <a:rPr lang="en-US" altLang="zh-TW" dirty="0"/>
              <a:t>IP</a:t>
            </a:r>
            <a:r>
              <a:rPr lang="zh-TW" altLang="en-US" dirty="0"/>
              <a:t>有經過優化與沒有經過優化的合成結果差異。這邊優化的部分包括有使用</a:t>
            </a:r>
            <a:r>
              <a:rPr lang="en-US" altLang="zh-TW" dirty="0"/>
              <a:t>pipeline</a:t>
            </a:r>
            <a:r>
              <a:rPr lang="zh-TW" altLang="en-US" dirty="0"/>
              <a:t>、</a:t>
            </a:r>
            <a:r>
              <a:rPr lang="en-US" altLang="zh-TW" dirty="0"/>
              <a:t>dataflow</a:t>
            </a:r>
            <a:r>
              <a:rPr lang="zh-TW" altLang="en-US" dirty="0"/>
              <a:t>、</a:t>
            </a:r>
            <a:r>
              <a:rPr lang="en-US" altLang="zh-TW" dirty="0"/>
              <a:t>unloop</a:t>
            </a:r>
            <a:r>
              <a:rPr lang="zh-TW" altLang="en-US" dirty="0"/>
              <a:t>、</a:t>
            </a:r>
            <a:r>
              <a:rPr lang="en-US" altLang="zh-TW" dirty="0" err="1"/>
              <a:t>bind_op</a:t>
            </a:r>
            <a:r>
              <a:rPr lang="zh-TW" altLang="en-US" dirty="0"/>
              <a:t>、</a:t>
            </a:r>
            <a:r>
              <a:rPr lang="en-US" altLang="zh-TW" dirty="0" err="1"/>
              <a:t>array_partition</a:t>
            </a:r>
            <a:r>
              <a:rPr lang="en-US" altLang="zh-TW" dirty="0"/>
              <a:t>…</a:t>
            </a:r>
            <a:r>
              <a:rPr lang="zh-TW" altLang="en-US" dirty="0"/>
              <a:t>等技巧。可以看到兩邊的執行速度上的差異相當明顯。在</a:t>
            </a:r>
            <a:r>
              <a:rPr lang="en-US" altLang="zh-TW" dirty="0"/>
              <a:t>latency</a:t>
            </a:r>
            <a:r>
              <a:rPr lang="zh-TW" altLang="en-US" dirty="0"/>
              <a:t>上就差異了大約</a:t>
            </a:r>
            <a:r>
              <a:rPr lang="en-US" altLang="zh-TW" dirty="0"/>
              <a:t>26</a:t>
            </a:r>
            <a:r>
              <a:rPr lang="zh-TW" altLang="en-US" dirty="0"/>
              <a:t>倍的差距，而硬體僅僅多一些資源。這邊主要造成資源增加的指令在於</a:t>
            </a:r>
            <a:r>
              <a:rPr lang="en-US" altLang="zh-TW" dirty="0"/>
              <a:t>array-partition</a:t>
            </a:r>
            <a:r>
              <a:rPr lang="zh-TW" altLang="en-US" dirty="0"/>
              <a:t>。可見此技巧會使硬體資源倍數成長。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39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第一點我們先介紹大致整體的開發流程，與先前的</a:t>
            </a:r>
            <a:r>
              <a:rPr lang="en-US" altLang="zh-TW" dirty="0"/>
              <a:t>lab2</a:t>
            </a:r>
            <a:r>
              <a:rPr lang="zh-TW" altLang="en-US" dirty="0"/>
              <a:t>設計流程相似，先針對要加速之部分透過軟體方法撰寫功能，這邊用設計好的</a:t>
            </a:r>
            <a:r>
              <a:rPr lang="en-US" altLang="zh-TW" dirty="0"/>
              <a:t>HLS IP </a:t>
            </a:r>
            <a:r>
              <a:rPr lang="zh-TW" altLang="en-US" dirty="0"/>
              <a:t>設計完成，細部設計</a:t>
            </a:r>
            <a:r>
              <a:rPr lang="en-US" altLang="zh-TW" dirty="0"/>
              <a:t>HLS</a:t>
            </a:r>
            <a:r>
              <a:rPr lang="zh-TW" altLang="en-US" dirty="0"/>
              <a:t>流程稍後會介紹到。第二部分是要透過</a:t>
            </a:r>
            <a:r>
              <a:rPr lang="en-US" altLang="zh-TW" dirty="0" err="1"/>
              <a:t>Vivado</a:t>
            </a:r>
            <a:r>
              <a:rPr lang="zh-TW" altLang="en-US" dirty="0"/>
              <a:t>完成整合</a:t>
            </a:r>
            <a:r>
              <a:rPr lang="en-US" altLang="zh-TW" dirty="0"/>
              <a:t>IP</a:t>
            </a:r>
            <a:r>
              <a:rPr lang="zh-TW" altLang="en-US" dirty="0"/>
              <a:t>的系統架構建立，我們透過</a:t>
            </a:r>
            <a:r>
              <a:rPr lang="en-US" altLang="zh-TW" dirty="0"/>
              <a:t>Block</a:t>
            </a:r>
            <a:r>
              <a:rPr lang="zh-TW" altLang="en-US" dirty="0"/>
              <a:t> </a:t>
            </a:r>
            <a:r>
              <a:rPr lang="en-US" altLang="zh-TW" dirty="0"/>
              <a:t>design</a:t>
            </a:r>
            <a:r>
              <a:rPr lang="zh-TW" altLang="en-US" dirty="0"/>
              <a:t>，將自行設計的</a:t>
            </a:r>
            <a:r>
              <a:rPr lang="en-US" altLang="zh-TW" dirty="0"/>
              <a:t>IP</a:t>
            </a:r>
            <a:r>
              <a:rPr lang="zh-TW" altLang="en-US" dirty="0"/>
              <a:t>與板子上所規劃的</a:t>
            </a:r>
            <a:r>
              <a:rPr lang="en-US" altLang="zh-TW" dirty="0"/>
              <a:t>CPU</a:t>
            </a:r>
            <a:r>
              <a:rPr lang="zh-TW" altLang="en-US" dirty="0"/>
              <a:t>系統進行連結，這邊會針對不同的</a:t>
            </a:r>
            <a:r>
              <a:rPr lang="en-US" altLang="zh-TW" dirty="0"/>
              <a:t>IP</a:t>
            </a:r>
            <a:r>
              <a:rPr lang="zh-TW" altLang="en-US" dirty="0"/>
              <a:t>有微調</a:t>
            </a:r>
            <a:r>
              <a:rPr lang="en-US" altLang="zh-TW" dirty="0"/>
              <a:t>CPU system</a:t>
            </a:r>
            <a:r>
              <a:rPr lang="zh-TW" altLang="en-US" dirty="0"/>
              <a:t>的配置，並手動連接，然後進行驗證與生程</a:t>
            </a:r>
            <a:r>
              <a:rPr lang="en-US" altLang="zh-TW" dirty="0"/>
              <a:t>bitstream</a:t>
            </a:r>
            <a:r>
              <a:rPr lang="zh-TW" altLang="en-US" dirty="0"/>
              <a:t>。第三部分這裡於與</a:t>
            </a:r>
            <a:r>
              <a:rPr lang="en-US" altLang="zh-TW" dirty="0"/>
              <a:t>lab2</a:t>
            </a:r>
            <a:r>
              <a:rPr lang="zh-TW" altLang="en-US" dirty="0"/>
              <a:t>相異的地方在於</a:t>
            </a:r>
            <a:r>
              <a:rPr lang="en-US" altLang="zh-TW" dirty="0"/>
              <a:t>lab2</a:t>
            </a:r>
            <a:r>
              <a:rPr lang="zh-TW" altLang="en-US" dirty="0"/>
              <a:t>是使用</a:t>
            </a:r>
            <a:r>
              <a:rPr lang="en-US" altLang="zh-TW" dirty="0"/>
              <a:t>overlay</a:t>
            </a:r>
            <a:r>
              <a:rPr lang="zh-TW" altLang="en-US" dirty="0"/>
              <a:t>的</a:t>
            </a:r>
            <a:r>
              <a:rPr lang="en-US" altLang="zh-TW" dirty="0"/>
              <a:t>Python APIs</a:t>
            </a:r>
            <a:r>
              <a:rPr lang="zh-TW" altLang="en-US" dirty="0"/>
              <a:t>，他可以使用</a:t>
            </a:r>
            <a:r>
              <a:rPr lang="en-US" altLang="zh-TW" dirty="0"/>
              <a:t>bitstream</a:t>
            </a:r>
            <a:r>
              <a:rPr lang="zh-TW" altLang="en-US" dirty="0"/>
              <a:t>與</a:t>
            </a:r>
            <a:r>
              <a:rPr lang="en-US" altLang="zh-TW" dirty="0"/>
              <a:t>handoff file</a:t>
            </a:r>
            <a:r>
              <a:rPr lang="zh-TW" altLang="en-US" dirty="0"/>
              <a:t>讓</a:t>
            </a:r>
            <a:r>
              <a:rPr lang="en-US" altLang="zh-TW" dirty="0"/>
              <a:t>PS</a:t>
            </a:r>
            <a:r>
              <a:rPr lang="zh-TW" altLang="en-US" dirty="0"/>
              <a:t>端可以對</a:t>
            </a:r>
            <a:r>
              <a:rPr lang="en-US" altLang="zh-TW" dirty="0"/>
              <a:t>PL</a:t>
            </a:r>
            <a:r>
              <a:rPr lang="zh-TW" altLang="en-US" dirty="0"/>
              <a:t>端進行編程，在</a:t>
            </a:r>
            <a:r>
              <a:rPr lang="en-US" altLang="zh-TW" dirty="0" err="1"/>
              <a:t>jupyter</a:t>
            </a:r>
            <a:r>
              <a:rPr lang="zh-TW" altLang="en-US" dirty="0"/>
              <a:t> </a:t>
            </a:r>
            <a:r>
              <a:rPr lang="en-US" altLang="zh-TW" dirty="0"/>
              <a:t>notebook</a:t>
            </a:r>
            <a:r>
              <a:rPr lang="zh-TW" altLang="en-US" dirty="0"/>
              <a:t>上用</a:t>
            </a:r>
            <a:r>
              <a:rPr lang="en-US" altLang="zh-TW" dirty="0"/>
              <a:t>python</a:t>
            </a:r>
            <a:r>
              <a:rPr lang="zh-TW" altLang="en-US" dirty="0"/>
              <a:t>與</a:t>
            </a:r>
            <a:r>
              <a:rPr lang="en-US" altLang="zh-TW" dirty="0"/>
              <a:t>PL</a:t>
            </a:r>
            <a:r>
              <a:rPr lang="zh-TW" altLang="en-US" dirty="0"/>
              <a:t>端連結並加速。 而本次實驗是透過</a:t>
            </a:r>
            <a:r>
              <a:rPr lang="en-US" altLang="zh-TW" dirty="0"/>
              <a:t>C/C++</a:t>
            </a:r>
            <a:r>
              <a:rPr lang="zh-TW" altLang="en-US" dirty="0"/>
              <a:t>語言設計</a:t>
            </a:r>
            <a:r>
              <a:rPr lang="en-US" altLang="zh-TW" dirty="0"/>
              <a:t>software design</a:t>
            </a:r>
            <a:r>
              <a:rPr lang="zh-TW" altLang="en-US" dirty="0"/>
              <a:t>。因此在第三步驟</a:t>
            </a:r>
            <a:r>
              <a:rPr lang="en-US" altLang="zh-TW" dirty="0" err="1"/>
              <a:t>vitis</a:t>
            </a:r>
            <a:r>
              <a:rPr lang="zh-TW" altLang="en-US" dirty="0"/>
              <a:t>之前，要先在</a:t>
            </a:r>
            <a:r>
              <a:rPr lang="en-US" altLang="zh-TW" dirty="0" err="1"/>
              <a:t>vivado</a:t>
            </a:r>
            <a:r>
              <a:rPr lang="zh-TW" altLang="en-US" dirty="0"/>
              <a:t>上輸出硬體設計</a:t>
            </a:r>
            <a:r>
              <a:rPr lang="en-US" altLang="zh-TW" dirty="0" err="1"/>
              <a:t>xsa</a:t>
            </a:r>
            <a:r>
              <a:rPr lang="zh-TW" altLang="en-US" dirty="0"/>
              <a:t>檔案，說明</a:t>
            </a:r>
            <a:r>
              <a:rPr lang="en-US" altLang="zh-TW" dirty="0" err="1"/>
              <a:t>SDSoC</a:t>
            </a:r>
            <a:r>
              <a:rPr lang="zh-TW" altLang="en-US" dirty="0"/>
              <a:t>要怎麼連接已被加速的</a:t>
            </a:r>
            <a:r>
              <a:rPr lang="en-US" altLang="zh-TW" dirty="0"/>
              <a:t>C</a:t>
            </a:r>
            <a:r>
              <a:rPr lang="zh-TW" altLang="en-US" dirty="0"/>
              <a:t>功能與</a:t>
            </a:r>
            <a:r>
              <a:rPr lang="en-US" altLang="zh-TW" dirty="0"/>
              <a:t>CPU</a:t>
            </a:r>
            <a:r>
              <a:rPr lang="zh-TW" altLang="en-US" dirty="0"/>
              <a:t>連結以及說明</a:t>
            </a:r>
            <a:r>
              <a:rPr lang="en-US" altLang="zh-TW" dirty="0"/>
              <a:t>PS</a:t>
            </a:r>
            <a:r>
              <a:rPr lang="zh-TW" altLang="en-US" dirty="0"/>
              <a:t>、</a:t>
            </a:r>
            <a:r>
              <a:rPr lang="en-US" altLang="zh-TW" dirty="0"/>
              <a:t>PL</a:t>
            </a:r>
            <a:r>
              <a:rPr lang="zh-TW" altLang="en-US" dirty="0"/>
              <a:t>端的界面連接，以提供在</a:t>
            </a:r>
            <a:r>
              <a:rPr lang="en-US" altLang="zh-TW" dirty="0" err="1"/>
              <a:t>vitis</a:t>
            </a:r>
            <a:r>
              <a:rPr lang="zh-TW" altLang="en-US" dirty="0"/>
              <a:t>平台上面使用。在第三步驟</a:t>
            </a:r>
            <a:r>
              <a:rPr lang="en-US" altLang="zh-TW" dirty="0"/>
              <a:t>Vitis</a:t>
            </a:r>
            <a:r>
              <a:rPr lang="zh-TW" altLang="en-US" dirty="0"/>
              <a:t>，我們可以透過</a:t>
            </a:r>
            <a:r>
              <a:rPr lang="en-US" altLang="zh-TW" dirty="0"/>
              <a:t>C/C++</a:t>
            </a:r>
            <a:r>
              <a:rPr lang="zh-TW" altLang="en-US" dirty="0"/>
              <a:t>軟體控制</a:t>
            </a:r>
            <a:r>
              <a:rPr lang="en-US" altLang="zh-TW" dirty="0"/>
              <a:t>PS</a:t>
            </a:r>
            <a:r>
              <a:rPr lang="zh-TW" altLang="en-US" dirty="0"/>
              <a:t>端的運作，並且控制</a:t>
            </a:r>
            <a:r>
              <a:rPr lang="en-US" altLang="zh-TW" dirty="0"/>
              <a:t>PL</a:t>
            </a:r>
            <a:r>
              <a:rPr lang="zh-TW" altLang="en-US" dirty="0"/>
              <a:t>已設計好的硬體加速器。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05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再來講到剛細部</a:t>
            </a:r>
            <a:r>
              <a:rPr lang="en-US" altLang="zh-TW" dirty="0"/>
              <a:t>HLS</a:t>
            </a:r>
            <a:r>
              <a:rPr lang="zh-TW" altLang="en-US" dirty="0"/>
              <a:t>設計的整體流程。第一步先針對要加速的功能部分，以</a:t>
            </a:r>
            <a:r>
              <a:rPr lang="en-US" altLang="zh-TW" dirty="0"/>
              <a:t>C/C++</a:t>
            </a:r>
            <a:r>
              <a:rPr lang="zh-TW" altLang="en-US" dirty="0"/>
              <a:t>撰寫，並且針對其要優化於硬體完成的部分，以</a:t>
            </a:r>
            <a:r>
              <a:rPr lang="en-US" altLang="zh-TW" dirty="0"/>
              <a:t>pragma</a:t>
            </a:r>
            <a:r>
              <a:rPr lang="zh-TW" altLang="en-US" dirty="0"/>
              <a:t>描述如何優化或平行處理。第二步撰寫相對應的</a:t>
            </a:r>
            <a:r>
              <a:rPr lang="en-US" altLang="zh-TW" dirty="0"/>
              <a:t>testbench</a:t>
            </a:r>
            <a:r>
              <a:rPr lang="zh-TW" altLang="en-US" dirty="0"/>
              <a:t>驗證</a:t>
            </a:r>
            <a:r>
              <a:rPr lang="en-US" altLang="zh-TW" dirty="0"/>
              <a:t>C/C++</a:t>
            </a:r>
            <a:r>
              <a:rPr lang="zh-TW" altLang="en-US" dirty="0"/>
              <a:t>的功能性是否正確。第三步進行合成，針對已設定好的平台資源進行合成，最後可以查看相關</a:t>
            </a:r>
            <a:r>
              <a:rPr lang="en-US" altLang="zh-TW" dirty="0"/>
              <a:t>timing</a:t>
            </a:r>
            <a:r>
              <a:rPr lang="zh-TW" altLang="en-US" dirty="0"/>
              <a:t>、</a:t>
            </a:r>
            <a:r>
              <a:rPr lang="en-US" altLang="zh-TW" dirty="0"/>
              <a:t>latency</a:t>
            </a:r>
            <a:r>
              <a:rPr lang="zh-TW" altLang="en-US" dirty="0"/>
              <a:t>、與硬體利用資訊。需要優化的多在於重複第一到第三步驟的比較與分析。第四步驟的</a:t>
            </a:r>
            <a:r>
              <a:rPr lang="en-US" altLang="zh-TW" dirty="0"/>
              <a:t>Co-simulation</a:t>
            </a:r>
            <a:r>
              <a:rPr lang="zh-TW" altLang="en-US" dirty="0"/>
              <a:t>。是針對</a:t>
            </a:r>
            <a:r>
              <a:rPr lang="en-US" altLang="zh-TW" dirty="0"/>
              <a:t>RTL</a:t>
            </a:r>
            <a:r>
              <a:rPr lang="zh-TW" altLang="en-US" dirty="0"/>
              <a:t>完成與</a:t>
            </a:r>
            <a:r>
              <a:rPr lang="en-US" altLang="zh-TW" dirty="0"/>
              <a:t>c-sim</a:t>
            </a:r>
            <a:r>
              <a:rPr lang="zh-TW" altLang="en-US" dirty="0"/>
              <a:t>一樣的</a:t>
            </a:r>
            <a:r>
              <a:rPr lang="en-US" altLang="zh-TW" dirty="0"/>
              <a:t>testbench</a:t>
            </a:r>
            <a:r>
              <a:rPr lang="zh-TW" altLang="en-US" dirty="0"/>
              <a:t>，驗證其硬體</a:t>
            </a:r>
            <a:r>
              <a:rPr lang="en-US" altLang="zh-TW" dirty="0"/>
              <a:t>RTL behavior</a:t>
            </a:r>
            <a:r>
              <a:rPr lang="zh-TW" altLang="en-US" dirty="0"/>
              <a:t>與</a:t>
            </a:r>
            <a:r>
              <a:rPr lang="en-US" altLang="zh-TW" dirty="0"/>
              <a:t>C</a:t>
            </a:r>
            <a:r>
              <a:rPr lang="zh-TW" altLang="en-US" dirty="0"/>
              <a:t> </a:t>
            </a:r>
            <a:r>
              <a:rPr lang="en-US" altLang="zh-TW" dirty="0"/>
              <a:t>behavior</a:t>
            </a:r>
            <a:r>
              <a:rPr lang="zh-TW" altLang="en-US" dirty="0"/>
              <a:t>一致。最後步驟為將其</a:t>
            </a:r>
            <a:r>
              <a:rPr lang="en-US" altLang="zh-TW" dirty="0"/>
              <a:t>HLS IP</a:t>
            </a:r>
            <a:r>
              <a:rPr lang="zh-TW" altLang="en-US" dirty="0"/>
              <a:t>匯出以供後續設計使用。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了解整體設計流程後，先介紹本次使用到的開發版架構，因為</a:t>
            </a:r>
            <a:r>
              <a:rPr lang="en-US" altLang="zh-TW" dirty="0"/>
              <a:t>Vitis</a:t>
            </a:r>
            <a:r>
              <a:rPr lang="zh-TW" altLang="en-US" dirty="0"/>
              <a:t> </a:t>
            </a:r>
            <a:r>
              <a:rPr lang="en-US" altLang="zh-TW" dirty="0"/>
              <a:t>design flow</a:t>
            </a:r>
            <a:r>
              <a:rPr lang="zh-TW" altLang="en-US" dirty="0"/>
              <a:t>只能透過</a:t>
            </a:r>
            <a:r>
              <a:rPr lang="en-US" altLang="zh-TW" dirty="0"/>
              <a:t>HOST</a:t>
            </a:r>
            <a:r>
              <a:rPr lang="zh-TW" altLang="en-US" dirty="0"/>
              <a:t>端</a:t>
            </a:r>
            <a:r>
              <a:rPr lang="en-US" altLang="zh-TW" dirty="0"/>
              <a:t>program</a:t>
            </a:r>
            <a:r>
              <a:rPr lang="zh-TW" altLang="en-US" dirty="0"/>
              <a:t>。要先將右邊的跳角切到</a:t>
            </a:r>
            <a:r>
              <a:rPr lang="en-US" altLang="zh-TW" dirty="0" err="1"/>
              <a:t>jtag</a:t>
            </a:r>
            <a:r>
              <a:rPr lang="zh-TW" altLang="en-US" dirty="0"/>
              <a:t>，左下的供電模式跳角選擇</a:t>
            </a:r>
            <a:r>
              <a:rPr lang="en-US" altLang="zh-TW" dirty="0"/>
              <a:t>USB</a:t>
            </a:r>
            <a:r>
              <a:rPr lang="zh-TW" altLang="en-US" dirty="0"/>
              <a:t>供電，並且利用</a:t>
            </a:r>
            <a:r>
              <a:rPr lang="en-US" altLang="zh-TW" dirty="0" err="1"/>
              <a:t>usb</a:t>
            </a:r>
            <a:r>
              <a:rPr lang="en-US" altLang="zh-TW" dirty="0"/>
              <a:t> serial</a:t>
            </a:r>
            <a:r>
              <a:rPr lang="zh-TW" altLang="en-US" dirty="0"/>
              <a:t>與</a:t>
            </a:r>
            <a:r>
              <a:rPr lang="en-US" altLang="zh-TW" dirty="0"/>
              <a:t>PC</a:t>
            </a:r>
            <a:r>
              <a:rPr lang="zh-TW" altLang="en-US" dirty="0"/>
              <a:t>連接。其中上面中間有一個</a:t>
            </a:r>
            <a:r>
              <a:rPr lang="en-US" altLang="zh-TW" dirty="0"/>
              <a:t>program done</a:t>
            </a:r>
            <a:r>
              <a:rPr lang="zh-TW" altLang="en-US" dirty="0"/>
              <a:t>指示燈，在</a:t>
            </a:r>
            <a:r>
              <a:rPr lang="en-US" altLang="zh-TW" dirty="0"/>
              <a:t>PL</a:t>
            </a:r>
            <a:r>
              <a:rPr lang="zh-TW" altLang="en-US" dirty="0"/>
              <a:t>端完成編輯後會亮起。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860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那了解相關之開發流程之後我們先以第一個</a:t>
            </a:r>
            <a:r>
              <a:rPr lang="en-US" altLang="zh-TW" dirty="0"/>
              <a:t>lab 1</a:t>
            </a:r>
            <a:r>
              <a:rPr lang="zh-TW" altLang="en-US" dirty="0"/>
              <a:t>，來做演示與說明。主體</a:t>
            </a:r>
            <a:r>
              <a:rPr lang="en-US" altLang="zh-TW" dirty="0"/>
              <a:t>function</a:t>
            </a:r>
            <a:r>
              <a:rPr lang="zh-TW" altLang="en-US" dirty="0"/>
              <a:t>使在描述一個帶有歸零功能的乘法累加器。其中</a:t>
            </a:r>
            <a:r>
              <a:rPr lang="en-US" altLang="zh-TW" dirty="0"/>
              <a:t>a</a:t>
            </a:r>
            <a:r>
              <a:rPr lang="zh-TW" altLang="en-US" dirty="0"/>
              <a:t>、</a:t>
            </a:r>
            <a:r>
              <a:rPr lang="en-US" altLang="zh-TW" dirty="0"/>
              <a:t>b</a:t>
            </a:r>
            <a:r>
              <a:rPr lang="zh-TW" altLang="en-US" dirty="0"/>
              <a:t>為</a:t>
            </a:r>
            <a:r>
              <a:rPr lang="en-US" altLang="zh-TW" dirty="0"/>
              <a:t>32bit</a:t>
            </a:r>
            <a:r>
              <a:rPr lang="zh-TW" altLang="en-US" dirty="0"/>
              <a:t>整數輸入，</a:t>
            </a:r>
            <a:r>
              <a:rPr lang="en-US" altLang="zh-TW" dirty="0" err="1"/>
              <a:t>accum</a:t>
            </a:r>
            <a:r>
              <a:rPr lang="zh-TW" altLang="en-US" dirty="0"/>
              <a:t>為輸出，</a:t>
            </a:r>
            <a:r>
              <a:rPr lang="en-US" altLang="zh-TW" dirty="0" err="1"/>
              <a:t>accum_clr</a:t>
            </a:r>
            <a:r>
              <a:rPr lang="zh-TW" altLang="en-US" dirty="0"/>
              <a:t>為歸零指示。從第</a:t>
            </a:r>
            <a:r>
              <a:rPr lang="en-US" altLang="zh-TW" dirty="0"/>
              <a:t>11</a:t>
            </a:r>
            <a:r>
              <a:rPr lang="zh-TW" altLang="en-US" dirty="0"/>
              <a:t>行開始看起之後先決定是否清除累加器的內容，在將</a:t>
            </a:r>
            <a:r>
              <a:rPr lang="en-US" altLang="zh-TW" dirty="0"/>
              <a:t>ab</a:t>
            </a:r>
            <a:r>
              <a:rPr lang="zh-TW" altLang="en-US" dirty="0"/>
              <a:t>的乘積累加到</a:t>
            </a:r>
            <a:r>
              <a:rPr lang="en-US" altLang="zh-TW" dirty="0" err="1"/>
              <a:t>acc_reg</a:t>
            </a:r>
            <a:r>
              <a:rPr lang="zh-TW" altLang="en-US" dirty="0"/>
              <a:t>中。並輸出。這邊就可以做</a:t>
            </a:r>
            <a:r>
              <a:rPr lang="en-US" altLang="zh-TW" dirty="0"/>
              <a:t>c-simulation</a:t>
            </a:r>
            <a:r>
              <a:rPr lang="zh-TW" altLang="en-US" dirty="0"/>
              <a:t>了。然後再來看到</a:t>
            </a:r>
            <a:r>
              <a:rPr lang="en-US" altLang="zh-TW" dirty="0"/>
              <a:t>#pragma</a:t>
            </a:r>
            <a:r>
              <a:rPr lang="zh-TW" altLang="en-US" dirty="0"/>
              <a:t>的部分，因其功能簡單，這邊透過</a:t>
            </a:r>
            <a:r>
              <a:rPr lang="en-US" altLang="zh-TW" dirty="0"/>
              <a:t>AXI-lite</a:t>
            </a:r>
            <a:r>
              <a:rPr lang="zh-TW" altLang="en-US" dirty="0"/>
              <a:t>來完成連接，並且將這些</a:t>
            </a:r>
            <a:r>
              <a:rPr lang="en-US" altLang="zh-TW" dirty="0"/>
              <a:t>IO bundle</a:t>
            </a:r>
            <a:r>
              <a:rPr lang="zh-TW" altLang="en-US" dirty="0"/>
              <a:t>再一起並命名為</a:t>
            </a:r>
            <a:r>
              <a:rPr lang="en-US" altLang="zh-TW" dirty="0"/>
              <a:t>HLS_MACC_PERIPH_BUS</a:t>
            </a:r>
            <a:r>
              <a:rPr lang="zh-TW" altLang="en-US" dirty="0"/>
              <a:t>。這邊就可以直接進行合成了。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59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在合成完之後我們可以分析要怎麼進行優化，因為整體邏輯簡單大致只有一個</a:t>
            </a:r>
            <a:r>
              <a:rPr lang="en-US" altLang="zh-TW" dirty="0"/>
              <a:t>add</a:t>
            </a:r>
            <a:r>
              <a:rPr lang="zh-TW" altLang="en-US" dirty="0"/>
              <a:t>加法與</a:t>
            </a:r>
            <a:r>
              <a:rPr lang="en-US" altLang="zh-TW" dirty="0"/>
              <a:t>Mul</a:t>
            </a:r>
            <a:r>
              <a:rPr lang="zh-TW" altLang="en-US" dirty="0"/>
              <a:t>乘法。那我們看到最長的</a:t>
            </a:r>
            <a:r>
              <a:rPr lang="en-US" altLang="zh-TW" dirty="0"/>
              <a:t>path</a:t>
            </a:r>
            <a:r>
              <a:rPr lang="zh-TW" altLang="en-US" dirty="0"/>
              <a:t>在</a:t>
            </a:r>
            <a:r>
              <a:rPr lang="en-US" altLang="zh-TW" dirty="0" err="1"/>
              <a:t>mul</a:t>
            </a:r>
            <a:r>
              <a:rPr lang="zh-TW" altLang="en-US" dirty="0"/>
              <a:t>上。因此我們可以針對</a:t>
            </a:r>
            <a:r>
              <a:rPr lang="en-US" altLang="zh-TW" dirty="0" err="1"/>
              <a:t>mul</a:t>
            </a:r>
            <a:r>
              <a:rPr lang="zh-TW" altLang="en-US" dirty="0"/>
              <a:t>進行優化。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90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以下是優化的結果，我們可以使用</a:t>
            </a:r>
            <a:r>
              <a:rPr lang="en-US" altLang="zh-TW" dirty="0" err="1"/>
              <a:t>bind_op</a:t>
            </a:r>
            <a:r>
              <a:rPr lang="zh-TW" altLang="en-US" dirty="0"/>
              <a:t>針對特定的運算符決定要使用何種方式合成，這邊的</a:t>
            </a:r>
            <a:r>
              <a:rPr lang="en-US" altLang="zh-TW" dirty="0"/>
              <a:t>variable</a:t>
            </a:r>
            <a:r>
              <a:rPr lang="zh-TW" altLang="en-US" dirty="0"/>
              <a:t>為輸出的變數，</a:t>
            </a:r>
            <a:r>
              <a:rPr lang="en-US" altLang="zh-TW" dirty="0"/>
              <a:t>op</a:t>
            </a:r>
            <a:r>
              <a:rPr lang="zh-TW" altLang="en-US" dirty="0"/>
              <a:t>為運算模式，</a:t>
            </a:r>
            <a:r>
              <a:rPr lang="en-US" altLang="zh-TW" dirty="0" err="1"/>
              <a:t>impl</a:t>
            </a:r>
            <a:r>
              <a:rPr lang="zh-TW" altLang="en-US" dirty="0"/>
              <a:t>為要以何種硬體方式完成這邊有</a:t>
            </a:r>
            <a:r>
              <a:rPr lang="en-US" altLang="zh-TW" dirty="0" err="1"/>
              <a:t>dsp</a:t>
            </a:r>
            <a:r>
              <a:rPr lang="zh-TW" altLang="en-US" dirty="0"/>
              <a:t>與</a:t>
            </a:r>
            <a:r>
              <a:rPr lang="en-US" altLang="zh-TW" dirty="0"/>
              <a:t>fabric</a:t>
            </a:r>
            <a:r>
              <a:rPr lang="zh-TW" altLang="en-US" dirty="0"/>
              <a:t>兩種不同模式可以選擇。下表為兩種不同模式的合成結果。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37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在匯出 </a:t>
            </a:r>
            <a:r>
              <a:rPr lang="en-US" altLang="zh-TW" dirty="0"/>
              <a:t>HLS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以後，這邊要配置</a:t>
            </a:r>
            <a:r>
              <a:rPr lang="en-US" altLang="zh-TW" dirty="0"/>
              <a:t>Zynq7 processing system</a:t>
            </a:r>
            <a:r>
              <a:rPr lang="zh-TW" altLang="en-US" dirty="0"/>
              <a:t>的配置，打開</a:t>
            </a:r>
            <a:r>
              <a:rPr lang="en-US" altLang="zh-TW" dirty="0"/>
              <a:t>PS-PL</a:t>
            </a:r>
            <a:r>
              <a:rPr lang="zh-TW" altLang="en-US" dirty="0"/>
              <a:t>端的</a:t>
            </a:r>
            <a:r>
              <a:rPr lang="en-US" altLang="zh-TW" dirty="0"/>
              <a:t>interrupt</a:t>
            </a:r>
            <a:r>
              <a:rPr lang="zh-TW" altLang="en-US" dirty="0"/>
              <a:t>的控制，在這邊是</a:t>
            </a:r>
            <a:r>
              <a:rPr lang="en-US" altLang="zh-TW" dirty="0"/>
              <a:t>IRQ_F2P</a:t>
            </a:r>
            <a:r>
              <a:rPr lang="zh-TW" altLang="en-US" dirty="0"/>
              <a:t>。這邊值得我們注意的是，當</a:t>
            </a:r>
            <a:r>
              <a:rPr lang="en-US" altLang="zh-TW" dirty="0"/>
              <a:t>HLS IP</a:t>
            </a:r>
            <a:r>
              <a:rPr lang="zh-TW" altLang="en-US" dirty="0"/>
              <a:t>使用</a:t>
            </a:r>
            <a:r>
              <a:rPr lang="en-US" altLang="zh-TW" dirty="0"/>
              <a:t>AXI-lite</a:t>
            </a:r>
            <a:r>
              <a:rPr lang="zh-TW" altLang="en-US" dirty="0"/>
              <a:t>方式作為接口時，會自動生成</a:t>
            </a:r>
            <a:r>
              <a:rPr lang="en-US" altLang="zh-TW" dirty="0"/>
              <a:t>interrupt</a:t>
            </a:r>
            <a:r>
              <a:rPr lang="zh-TW" altLang="en-US" dirty="0"/>
              <a:t>的</a:t>
            </a:r>
            <a:r>
              <a:rPr lang="en-US" altLang="zh-TW" dirty="0"/>
              <a:t>port</a:t>
            </a:r>
            <a:r>
              <a:rPr lang="zh-TW" altLang="en-US" dirty="0"/>
              <a:t>。這邊我們除了透過</a:t>
            </a:r>
            <a:r>
              <a:rPr lang="en-US" altLang="zh-TW" dirty="0"/>
              <a:t>auto connection</a:t>
            </a:r>
            <a:r>
              <a:rPr lang="zh-TW" altLang="en-US" dirty="0"/>
              <a:t>配置好</a:t>
            </a:r>
            <a:r>
              <a:rPr lang="en-US" altLang="zh-TW" dirty="0" err="1"/>
              <a:t>AXI_Lite</a:t>
            </a:r>
            <a:r>
              <a:rPr lang="zh-TW" altLang="en-US" dirty="0"/>
              <a:t>所需要的</a:t>
            </a:r>
            <a:r>
              <a:rPr lang="en-US" altLang="zh-TW" dirty="0"/>
              <a:t>interconnect</a:t>
            </a:r>
            <a:r>
              <a:rPr lang="zh-TW" altLang="en-US" dirty="0"/>
              <a:t>和</a:t>
            </a:r>
            <a:r>
              <a:rPr lang="en-US" altLang="zh-TW" dirty="0"/>
              <a:t>reset</a:t>
            </a:r>
            <a:r>
              <a:rPr lang="zh-TW" altLang="en-US" dirty="0"/>
              <a:t>，還需要手動連接一條</a:t>
            </a:r>
            <a:r>
              <a:rPr lang="en-US" altLang="zh-TW" dirty="0"/>
              <a:t>interrupt</a:t>
            </a:r>
            <a:r>
              <a:rPr lang="zh-TW" altLang="en-US" dirty="0"/>
              <a:t>到</a:t>
            </a:r>
            <a:r>
              <a:rPr lang="en-US" altLang="zh-TW" dirty="0"/>
              <a:t>PS</a:t>
            </a:r>
            <a:r>
              <a:rPr lang="zh-TW" altLang="en-US" dirty="0"/>
              <a:t>端上的</a:t>
            </a:r>
            <a:r>
              <a:rPr lang="en-US" altLang="zh-TW" dirty="0"/>
              <a:t>IRQ_F2P</a:t>
            </a:r>
            <a:r>
              <a:rPr lang="zh-TW" altLang="en-US" dirty="0"/>
              <a:t>，也就是圖片中橘色的線，這樣才能夠在</a:t>
            </a:r>
            <a:r>
              <a:rPr lang="en-US" altLang="zh-TW" dirty="0"/>
              <a:t>PS</a:t>
            </a:r>
            <a:r>
              <a:rPr lang="zh-TW" altLang="en-US" dirty="0"/>
              <a:t>端上使用</a:t>
            </a:r>
            <a:r>
              <a:rPr lang="en-US" altLang="zh-TW" dirty="0"/>
              <a:t>interrupt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註解</a:t>
            </a:r>
            <a:r>
              <a:rPr lang="en-US" altLang="zh-TW" dirty="0"/>
              <a:t>(If controlled by </a:t>
            </a:r>
            <a:r>
              <a:rPr lang="en-US" altLang="zh-TW" dirty="0" err="1"/>
              <a:t>s_axilite</a:t>
            </a:r>
            <a:r>
              <a:rPr lang="en-US" altLang="zh-TW" dirty="0"/>
              <a:t>, the interrupt function will be created)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2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最後生成</a:t>
            </a:r>
            <a:r>
              <a:rPr lang="en-US" altLang="zh-TW" dirty="0"/>
              <a:t>XSA</a:t>
            </a:r>
            <a:r>
              <a:rPr lang="zh-TW" altLang="en-US" dirty="0"/>
              <a:t>硬體設計檔案，並且在</a:t>
            </a:r>
            <a:r>
              <a:rPr lang="en-US" altLang="zh-TW" dirty="0"/>
              <a:t>Vitis</a:t>
            </a:r>
            <a:r>
              <a:rPr lang="zh-TW" altLang="en-US" dirty="0"/>
              <a:t>上</a:t>
            </a:r>
            <a:r>
              <a:rPr lang="en-US" altLang="zh-TW" dirty="0"/>
              <a:t>build</a:t>
            </a:r>
            <a:r>
              <a:rPr lang="zh-TW" altLang="en-US" dirty="0"/>
              <a:t>與執行控制</a:t>
            </a:r>
            <a:r>
              <a:rPr lang="en-US" altLang="zh-TW" dirty="0"/>
              <a:t>PS</a:t>
            </a:r>
            <a:r>
              <a:rPr lang="zh-TW" altLang="en-US" dirty="0"/>
              <a:t>端的</a:t>
            </a:r>
            <a:r>
              <a:rPr lang="en-US" altLang="zh-TW" dirty="0"/>
              <a:t>C code</a:t>
            </a:r>
            <a:r>
              <a:rPr lang="zh-TW" altLang="en-US" dirty="0"/>
              <a:t>。其中一段有關於</a:t>
            </a:r>
            <a:r>
              <a:rPr lang="en-US" altLang="zh-TW" dirty="0"/>
              <a:t>interrupt</a:t>
            </a:r>
            <a:r>
              <a:rPr lang="zh-TW" altLang="en-US" dirty="0"/>
              <a:t>的</a:t>
            </a:r>
            <a:r>
              <a:rPr lang="en-US" altLang="zh-TW" dirty="0"/>
              <a:t>code</a:t>
            </a:r>
            <a:r>
              <a:rPr lang="zh-TW" altLang="en-US" dirty="0"/>
              <a:t>如左圖的</a:t>
            </a:r>
            <a:r>
              <a:rPr lang="en-US" altLang="zh-TW" dirty="0"/>
              <a:t>if else</a:t>
            </a:r>
            <a:r>
              <a:rPr lang="zh-TW" altLang="en-US" dirty="0"/>
              <a:t>敘述，上面的部分是使用</a:t>
            </a:r>
            <a:r>
              <a:rPr lang="en-US" altLang="zh-TW" dirty="0"/>
              <a:t>interrupt</a:t>
            </a:r>
            <a:r>
              <a:rPr lang="zh-TW" altLang="en-US" dirty="0"/>
              <a:t>，下面則沒有。而這邊</a:t>
            </a:r>
            <a:r>
              <a:rPr lang="en-US" altLang="zh-TW" dirty="0"/>
              <a:t>interrupt</a:t>
            </a:r>
            <a:r>
              <a:rPr lang="zh-TW" altLang="en-US" dirty="0"/>
              <a:t>的功能主要是在於回傳一個是否已經計算好的訊號。其執行結果在右邊，上面是沒有使用</a:t>
            </a:r>
            <a:r>
              <a:rPr lang="en-US" altLang="zh-TW" dirty="0"/>
              <a:t>interrupt</a:t>
            </a:r>
            <a:r>
              <a:rPr lang="zh-TW" altLang="en-US" dirty="0"/>
              <a:t>，下面是有使用</a:t>
            </a:r>
            <a:r>
              <a:rPr lang="en-US" altLang="zh-TW" dirty="0"/>
              <a:t>interrupt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E4568-EA51-4869-8CFB-D6A041CB601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83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54E2-C07C-4CF1-9144-594F7C42E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601D49-A472-481B-A7A1-5A49AE633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C4DCB4-0936-4FF6-B57B-095FA0EE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FBF786-DC80-4264-8F1F-EE643C4A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D5FE51-D2EE-4BFC-8A1D-C5CA6B8F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016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1E693-918B-499A-BAE0-4554DC2E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2F45E3-C110-4FFF-99AD-FDCB61BDD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E8E537-189C-4898-8A42-F5AC2FB4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7CA51A-AB0C-4B30-88C6-66D2C838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AED436-09FA-4E14-AE8B-DAFB44DB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058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2DBEC3-4C2A-4AAD-9B9A-269A05634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645D3AD-8F72-4A65-BDE4-4377D52DD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61885A-6C80-457E-8254-40619EEB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74D36B-E5B2-41AF-A345-3E07D59C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478C24-5459-4BF4-92B6-0CAADDEB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693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04E88B-C7E9-4D48-A850-1ABAD9E8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33595-C44C-41EB-9C6E-1D29D315C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16ECF4-8FFC-44B8-AC10-B7252421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59AE63-65D8-4D2B-B7C5-CD00FC88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2429B4-A62D-4AA0-A18C-2AAC9EB9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161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F7C7A-9FDD-440B-920B-EE9EEE53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0064E7-0D99-4DAE-94A3-FCF348363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FED8B5-E6FE-4721-9FC7-7E9088C3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3DCAFB-DE17-43C0-9BBE-F58ED006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C16873-D6BC-4433-B9EC-76E85F5C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30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9A3B8-4D7E-447A-B7F2-1DB10F6D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B0AA6-8D3F-4B5F-B271-20BCD6756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699680-0AB7-42F2-84D4-846CBBFF9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8AC32F-6C8D-4723-92C2-1C89DA33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59ADF60-4E2F-45D4-B31A-8E4BF37E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D12BBB-8805-4B7E-BAA5-F559C8EF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078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608161-4B8B-4E6D-A54C-22EC3E0E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8DFB7E-FF74-4320-BC9D-F4E0852EF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88B965-580A-4FAB-A037-08F3F630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808F1E-4869-4F31-B842-3CB4AA0E8B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902AC9-8B4B-4241-95EA-C5BBFA7999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0EDEC46-4D5B-4F4D-A678-CB5244F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F0D599-728D-4EE2-963D-AEA313AF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81F036F-0684-4C16-B258-A49D017E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873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EBEE13-73D2-451A-B437-0533DA9F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A2B1F70-E2F9-408B-85C6-69712FFA9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7928EA8-B56E-42B9-80DB-5C6675A9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48961-EAC3-4184-9EE0-A2E5C150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038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4DB0B1-A1D2-4A13-BB46-17101502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ECE474-84A2-4F14-9A24-D13B9E49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106F85-368A-49B9-85FC-707A94AE1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909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B69413-B3A7-4206-8C28-D87AF939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49E794-217E-4FC5-9259-566658E4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52EEAE-AD34-46D0-BAE2-E8E8A0D97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1974C8-8848-4A2D-9D7C-70708712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3B64C9-71BF-487C-B3A2-CA370B6AD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EC271B-D812-4950-9B01-443FD73C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567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0210-A699-42FE-9E85-D6CBECE9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2CC6F9-7E4C-4EEB-9DD5-35FFF3335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A80047E-3F65-46BF-B32D-ED9E3A1A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4F813C-6FA2-410E-A30A-D0870EC8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9C474E0-C67A-40F5-8E29-3CA9C187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B61540-59B4-47CF-80B4-031D7314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45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7B28E4-4629-4581-A39B-98A981B8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C7C649-2878-420E-B889-AC7B12E72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602470-F44E-4A16-B3B9-CDDB81263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522792-081E-43BE-A1E5-4802140D2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E49B77-1D67-4406-B67E-995EE1263D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1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ckuo95/HLS_lab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黑板上的複雜數學公式">
            <a:extLst>
              <a:ext uri="{FF2B5EF4-FFF2-40B4-BE49-F238E27FC236}">
                <a16:creationId xmlns:a16="http://schemas.microsoft.com/office/drawing/2014/main" id="{DB7AF277-E09F-5953-C6E1-6C21845BF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8" b="4737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BBE4CF16-5363-4EB9-8A83-31DFF90290C5}"/>
              </a:ext>
            </a:extLst>
          </p:cNvPr>
          <p:cNvSpPr/>
          <p:nvPr/>
        </p:nvSpPr>
        <p:spPr>
          <a:xfrm>
            <a:off x="1677409" y="2672551"/>
            <a:ext cx="8743459" cy="26826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A7A875-52DD-4506-8BC6-CB50A56F5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altLang="zh-TW" dirty="0"/>
              <a:t>Using HLS IP in Zynq Soc Design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675D04-E503-4AFF-87A8-14A0EBFEA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r>
              <a:rPr lang="en-US" altLang="zh-TW" dirty="0"/>
              <a:t>Lab #A UG871 107012045 </a:t>
            </a:r>
            <a:r>
              <a:rPr lang="zh-TW" altLang="en-US" dirty="0"/>
              <a:t>郭柏辰</a:t>
            </a:r>
          </a:p>
        </p:txBody>
      </p:sp>
    </p:spTree>
    <p:extLst>
      <p:ext uri="{BB962C8B-B14F-4D97-AF65-F5344CB8AC3E}">
        <p14:creationId xmlns:p14="http://schemas.microsoft.com/office/powerpoint/2010/main" val="255020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1B4FCE-1CFA-44FD-AEF0-FCA0C06D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Lab2-real2xfft and xfft2real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4ED789F-66DC-49A5-B4FF-AA510662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399" t="33580" r="2033" b="26246"/>
          <a:stretch/>
        </p:blipFill>
        <p:spPr bwMode="auto">
          <a:xfrm>
            <a:off x="838200" y="2277117"/>
            <a:ext cx="10515600" cy="3448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234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6F373-C82B-4CFC-A64D-D291CF64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block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250214-D745-4772-A748-342721D7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D1C683-DFBC-4297-BF5A-8D4660BB5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3" t="30810" r="1034" b="17868"/>
          <a:stretch/>
        </p:blipFill>
        <p:spPr bwMode="auto">
          <a:xfrm>
            <a:off x="-19755" y="1650129"/>
            <a:ext cx="12211755" cy="4842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419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45A90-6FDE-4A28-A7C8-A268D45E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accelerate in </a:t>
            </a:r>
            <a:r>
              <a:rPr lang="en-US" altLang="zh-TW" dirty="0" err="1"/>
              <a:t>vitis</a:t>
            </a:r>
            <a:endParaRPr lang="zh-TW" altLang="en-US" dirty="0"/>
          </a:p>
        </p:txBody>
      </p:sp>
      <p:pic>
        <p:nvPicPr>
          <p:cNvPr id="4" name="內容版面配置區 3" descr="一張含有 文字 的圖片&#10;&#10;自動產生的描述">
            <a:extLst>
              <a:ext uri="{FF2B5EF4-FFF2-40B4-BE49-F238E27FC236}">
                <a16:creationId xmlns:a16="http://schemas.microsoft.com/office/drawing/2014/main" id="{2F2CC469-208B-4CC6-889B-BEE826C2A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631" t="12223" r="49278" b="7578"/>
          <a:stretch/>
        </p:blipFill>
        <p:spPr bwMode="auto">
          <a:xfrm>
            <a:off x="838200" y="1946738"/>
            <a:ext cx="4544806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0CB9B1-44A7-4129-B9D7-4A1A672D74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65"/>
          <a:stretch/>
        </p:blipFill>
        <p:spPr bwMode="auto">
          <a:xfrm>
            <a:off x="5685851" y="1917382"/>
            <a:ext cx="7591307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023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2E0B5A-7C39-4C9E-8FC7-F9464A3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Lab2-optimization</a:t>
            </a:r>
            <a:endParaRPr lang="zh-TW" altLang="en-US" dirty="0"/>
          </a:p>
        </p:txBody>
      </p:sp>
      <p:graphicFrame>
        <p:nvGraphicFramePr>
          <p:cNvPr id="8" name="內容版面配置區 7">
            <a:extLst>
              <a:ext uri="{FF2B5EF4-FFF2-40B4-BE49-F238E27FC236}">
                <a16:creationId xmlns:a16="http://schemas.microsoft.com/office/drawing/2014/main" id="{9FAEDDB1-274B-4BC4-B8C3-57FDA06FE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157846"/>
              </p:ext>
            </p:extLst>
          </p:nvPr>
        </p:nvGraphicFramePr>
        <p:xfrm>
          <a:off x="878984" y="2497857"/>
          <a:ext cx="9741310" cy="3571104"/>
        </p:xfrm>
        <a:graphic>
          <a:graphicData uri="http://schemas.openxmlformats.org/drawingml/2006/table">
            <a:tbl>
              <a:tblPr firstRow="1" firstCol="1" bandRow="1"/>
              <a:tblGrid>
                <a:gridCol w="3246715">
                  <a:extLst>
                    <a:ext uri="{9D8B030D-6E8A-4147-A177-3AD203B41FA5}">
                      <a16:colId xmlns:a16="http://schemas.microsoft.com/office/drawing/2014/main" val="40428123"/>
                    </a:ext>
                  </a:extLst>
                </a:gridCol>
                <a:gridCol w="3246715">
                  <a:extLst>
                    <a:ext uri="{9D8B030D-6E8A-4147-A177-3AD203B41FA5}">
                      <a16:colId xmlns:a16="http://schemas.microsoft.com/office/drawing/2014/main" val="2144048650"/>
                    </a:ext>
                  </a:extLst>
                </a:gridCol>
                <a:gridCol w="3247880">
                  <a:extLst>
                    <a:ext uri="{9D8B030D-6E8A-4147-A177-3AD203B41FA5}">
                      <a16:colId xmlns:a16="http://schemas.microsoft.com/office/drawing/2014/main" val="2983182275"/>
                    </a:ext>
                  </a:extLst>
                </a:gridCol>
              </a:tblGrid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optimized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Non-optimized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725842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Estimated timing (ns)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3.650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3.468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806584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Latency (cycles)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13830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551268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Latency (ns)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2.615 E3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6.915 E4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056608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BRAM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74218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DSP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642455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FF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1416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99859"/>
                  </a:ext>
                </a:extLst>
              </a:tr>
              <a:tr h="446388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LUT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1229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721875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BE6FFDF0-646C-488E-AD23-10BE3D2F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090" y="1863440"/>
            <a:ext cx="4891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Table. optimization compare</a:t>
            </a:r>
            <a:endParaRPr kumimoji="0" lang="en-US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80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B9151-B784-46E9-B4EB-28BDFD7B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Git-hub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41BF22-AB35-44A2-99FC-FDA97986C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Link: </a:t>
            </a:r>
            <a:r>
              <a:rPr lang="en-US" altLang="zh-TW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https://github.com/pckuo95/HLS_labA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8D4623-F9D7-4DAB-877E-9FB15CEAA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0" t="25806" r="23030" b="9931"/>
          <a:stretch/>
        </p:blipFill>
        <p:spPr>
          <a:xfrm>
            <a:off x="838200" y="2175387"/>
            <a:ext cx="5405284" cy="440715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AC42B3-4915-4A85-A4B8-DC742C88F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78" t="15591" r="24709" b="7096"/>
          <a:stretch/>
        </p:blipFill>
        <p:spPr>
          <a:xfrm>
            <a:off x="6243484" y="1280499"/>
            <a:ext cx="5213555" cy="530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5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BB92DDF-05D1-4BC8-901D-C370C9189940}"/>
              </a:ext>
            </a:extLst>
          </p:cNvPr>
          <p:cNvSpPr/>
          <p:nvPr/>
        </p:nvSpPr>
        <p:spPr>
          <a:xfrm>
            <a:off x="3386221" y="1904479"/>
            <a:ext cx="6817513" cy="1111772"/>
          </a:xfrm>
          <a:prstGeom prst="roundRect">
            <a:avLst>
              <a:gd name="adj" fmla="val 3747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功能性設計，利用</a:t>
            </a:r>
            <a:r>
              <a:rPr lang="en-US" altLang="zh-TW" sz="2400" dirty="0">
                <a:solidFill>
                  <a:schemeClr val="tx1"/>
                </a:solidFill>
              </a:rPr>
              <a:t>C/C++</a:t>
            </a:r>
            <a:r>
              <a:rPr lang="zh-TW" altLang="en-US" sz="2400" dirty="0">
                <a:solidFill>
                  <a:schemeClr val="tx1"/>
                </a:solidFill>
              </a:rPr>
              <a:t>來撰寫功能，描述要如何怎麼在硬體上實現與完成</a:t>
            </a:r>
            <a:r>
              <a:rPr lang="en-US" altLang="zh-TW" sz="2400" dirty="0">
                <a:solidFill>
                  <a:schemeClr val="tx1"/>
                </a:solidFill>
              </a:rPr>
              <a:t>RTL</a:t>
            </a:r>
            <a:r>
              <a:rPr lang="zh-TW" altLang="en-US" sz="2400" dirty="0">
                <a:solidFill>
                  <a:schemeClr val="tx1"/>
                </a:solidFill>
              </a:rPr>
              <a:t>設計與驗證。</a:t>
            </a:r>
            <a:r>
              <a:rPr lang="en-US" altLang="zh-TW" sz="3200" dirty="0"/>
              <a:t>S</a:t>
            </a:r>
            <a:endParaRPr lang="zh-TW" altLang="en-US" sz="32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696D815-FA76-4606-BB3C-04474131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791"/>
            <a:ext cx="10515600" cy="1325563"/>
          </a:xfrm>
        </p:spPr>
        <p:txBody>
          <a:bodyPr/>
          <a:lstStyle/>
          <a:p>
            <a:r>
              <a:rPr lang="en-US" altLang="zh-TW" dirty="0"/>
              <a:t>Development Flow</a:t>
            </a:r>
            <a:endParaRPr lang="zh-TW" altLang="en-US" dirty="0"/>
          </a:p>
        </p:txBody>
      </p:sp>
      <p:pic>
        <p:nvPicPr>
          <p:cNvPr id="4" name="Picture 2" descr="Training: High-Level Synthesis with the Vitis HLS Tool -- MVD Training">
            <a:extLst>
              <a:ext uri="{FF2B5EF4-FFF2-40B4-BE49-F238E27FC236}">
                <a16:creationId xmlns:a16="http://schemas.microsoft.com/office/drawing/2014/main" id="{9A5FF33E-FE56-4CFE-8CA0-0D87E16A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06" y="2085555"/>
            <a:ext cx="779342" cy="7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con Request] Vivado Design Suite · Issue #1615 ·  PapirusDevelopmentTeam/papirus-icon-theme · GitHub">
            <a:extLst>
              <a:ext uri="{FF2B5EF4-FFF2-40B4-BE49-F238E27FC236}">
                <a16:creationId xmlns:a16="http://schemas.microsoft.com/office/drawing/2014/main" id="{8298777E-0F2B-4096-A54B-3C46982EA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4" y="3590798"/>
            <a:ext cx="773375" cy="7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 descr="一張含有 文字, 監視器, 微波爐, 相框 的圖片&#10;&#10;自動產生的描述">
            <a:extLst>
              <a:ext uri="{FF2B5EF4-FFF2-40B4-BE49-F238E27FC236}">
                <a16:creationId xmlns:a16="http://schemas.microsoft.com/office/drawing/2014/main" id="{B9BBC912-B3BB-448F-98E7-738B0DEF3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35" y="5096267"/>
            <a:ext cx="780764" cy="770400"/>
          </a:xfrm>
          <a:prstGeom prst="rect">
            <a:avLst/>
          </a:prstGeom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CF89177-1E0C-4D5B-BC4B-4FAA781522BA}"/>
              </a:ext>
            </a:extLst>
          </p:cNvPr>
          <p:cNvSpPr/>
          <p:nvPr/>
        </p:nvSpPr>
        <p:spPr>
          <a:xfrm>
            <a:off x="3871680" y="3430410"/>
            <a:ext cx="6817513" cy="1111772"/>
          </a:xfrm>
          <a:prstGeom prst="roundRect">
            <a:avLst>
              <a:gd name="adj" fmla="val 3747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</a:rPr>
              <a:t>系統性設計，利用</a:t>
            </a:r>
            <a:r>
              <a:rPr lang="en-US" altLang="zh-TW" sz="2400" dirty="0">
                <a:solidFill>
                  <a:schemeClr val="tx1"/>
                </a:solidFill>
              </a:rPr>
              <a:t>Block design</a:t>
            </a:r>
            <a:r>
              <a:rPr lang="zh-TW" altLang="en-US" sz="2400" dirty="0">
                <a:solidFill>
                  <a:schemeClr val="tx1"/>
                </a:solidFill>
              </a:rPr>
              <a:t>完成整合</a:t>
            </a:r>
            <a:r>
              <a:rPr lang="en-US" altLang="zh-TW" sz="2400" dirty="0">
                <a:solidFill>
                  <a:schemeClr val="tx1"/>
                </a:solidFill>
              </a:rPr>
              <a:t>IP</a:t>
            </a:r>
            <a:r>
              <a:rPr lang="zh-TW" altLang="en-US" sz="2400" dirty="0">
                <a:solidFill>
                  <a:schemeClr val="tx1"/>
                </a:solidFill>
              </a:rPr>
              <a:t>系統的建立。</a:t>
            </a:r>
            <a:r>
              <a:rPr lang="en-US" altLang="zh-TW" sz="3200" dirty="0"/>
              <a:t>S</a:t>
            </a:r>
            <a:endParaRPr lang="zh-TW" altLang="en-US" sz="32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25F1775-BFD8-4861-A85D-BEC1CE225369}"/>
              </a:ext>
            </a:extLst>
          </p:cNvPr>
          <p:cNvSpPr/>
          <p:nvPr/>
        </p:nvSpPr>
        <p:spPr>
          <a:xfrm>
            <a:off x="2678881" y="3172911"/>
            <a:ext cx="1487391" cy="51217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 err="1"/>
              <a:t>Vivado</a:t>
            </a:r>
            <a:endParaRPr lang="zh-TW" altLang="en-US" sz="32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7AD7854-7E7E-4D5A-85E4-DDE605D9BE35}"/>
              </a:ext>
            </a:extLst>
          </p:cNvPr>
          <p:cNvSpPr/>
          <p:nvPr/>
        </p:nvSpPr>
        <p:spPr>
          <a:xfrm>
            <a:off x="2177274" y="1690688"/>
            <a:ext cx="1487391" cy="51217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HLS</a:t>
            </a:r>
            <a:endParaRPr lang="zh-TW" altLang="en-US" sz="3200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ECB5C3-D54D-4363-938B-62C1E7DCABF9}"/>
              </a:ext>
            </a:extLst>
          </p:cNvPr>
          <p:cNvSpPr/>
          <p:nvPr/>
        </p:nvSpPr>
        <p:spPr>
          <a:xfrm>
            <a:off x="3304631" y="4776456"/>
            <a:ext cx="1487391" cy="51217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Vitis</a:t>
            </a:r>
            <a:endParaRPr lang="zh-TW" altLang="en-US" sz="32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51B682C-3263-4A20-817C-B451891E1935}"/>
              </a:ext>
            </a:extLst>
          </p:cNvPr>
          <p:cNvSpPr/>
          <p:nvPr/>
        </p:nvSpPr>
        <p:spPr>
          <a:xfrm>
            <a:off x="4411641" y="5032545"/>
            <a:ext cx="6817513" cy="1111772"/>
          </a:xfrm>
          <a:prstGeom prst="roundRect">
            <a:avLst>
              <a:gd name="adj" fmla="val 37472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Software design</a:t>
            </a:r>
            <a:r>
              <a:rPr lang="zh-TW" altLang="en-US" sz="2400" dirty="0">
                <a:solidFill>
                  <a:schemeClr val="tx1"/>
                </a:solidFill>
              </a:rPr>
              <a:t>，利用</a:t>
            </a:r>
            <a:r>
              <a:rPr lang="en-US" altLang="zh-TW" sz="2400" dirty="0">
                <a:solidFill>
                  <a:schemeClr val="tx1"/>
                </a:solidFill>
              </a:rPr>
              <a:t>APIs</a:t>
            </a:r>
            <a:r>
              <a:rPr lang="zh-TW" altLang="en-US" sz="2400" dirty="0">
                <a:solidFill>
                  <a:schemeClr val="tx1"/>
                </a:solidFill>
              </a:rPr>
              <a:t>設計軟體系統與硬體之連接和利用。</a:t>
            </a:r>
            <a:r>
              <a:rPr lang="en-US" altLang="zh-TW" sz="3200" dirty="0"/>
              <a:t>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8625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1">
            <a:extLst>
              <a:ext uri="{FF2B5EF4-FFF2-40B4-BE49-F238E27FC236}">
                <a16:creationId xmlns:a16="http://schemas.microsoft.com/office/drawing/2014/main" id="{384C0EBF-FE11-415F-BD0C-8A398959B667}"/>
              </a:ext>
            </a:extLst>
          </p:cNvPr>
          <p:cNvSpPr/>
          <p:nvPr/>
        </p:nvSpPr>
        <p:spPr>
          <a:xfrm>
            <a:off x="949611" y="3869228"/>
            <a:ext cx="10332000" cy="96391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4" name="Oval 3">
            <a:extLst>
              <a:ext uri="{FF2B5EF4-FFF2-40B4-BE49-F238E27FC236}">
                <a16:creationId xmlns:a16="http://schemas.microsoft.com/office/drawing/2014/main" id="{D2D73E7F-7E2F-4229-B695-DE1CCEFE51C7}"/>
              </a:ext>
            </a:extLst>
          </p:cNvPr>
          <p:cNvSpPr/>
          <p:nvPr/>
        </p:nvSpPr>
        <p:spPr>
          <a:xfrm flipH="1">
            <a:off x="1476455" y="3787396"/>
            <a:ext cx="261716" cy="261716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ounded Rectangle 8">
            <a:extLst>
              <a:ext uri="{FF2B5EF4-FFF2-40B4-BE49-F238E27FC236}">
                <a16:creationId xmlns:a16="http://schemas.microsoft.com/office/drawing/2014/main" id="{D511DF13-F32B-4983-A91E-D3658686BF21}"/>
              </a:ext>
            </a:extLst>
          </p:cNvPr>
          <p:cNvSpPr/>
          <p:nvPr/>
        </p:nvSpPr>
        <p:spPr>
          <a:xfrm>
            <a:off x="977243" y="4189415"/>
            <a:ext cx="1260140" cy="2583418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6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98000"/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6" name="그룹 6">
            <a:extLst>
              <a:ext uri="{FF2B5EF4-FFF2-40B4-BE49-F238E27FC236}">
                <a16:creationId xmlns:a16="http://schemas.microsoft.com/office/drawing/2014/main" id="{C38EF737-F2DA-47F7-82FF-A922F7C97DFD}"/>
              </a:ext>
            </a:extLst>
          </p:cNvPr>
          <p:cNvGrpSpPr/>
          <p:nvPr/>
        </p:nvGrpSpPr>
        <p:grpSpPr>
          <a:xfrm>
            <a:off x="977243" y="4632466"/>
            <a:ext cx="1260140" cy="2140367"/>
            <a:chOff x="602568" y="4345057"/>
            <a:chExt cx="1260140" cy="2140367"/>
          </a:xfrm>
        </p:grpSpPr>
        <p:sp>
          <p:nvSpPr>
            <p:cNvPr id="67" name="TextBox 6">
              <a:extLst>
                <a:ext uri="{FF2B5EF4-FFF2-40B4-BE49-F238E27FC236}">
                  <a16:creationId xmlns:a16="http://schemas.microsoft.com/office/drawing/2014/main" id="{D7C535B8-96AC-4E30-8F06-22745E334D41}"/>
                </a:ext>
              </a:extLst>
            </p:cNvPr>
            <p:cNvSpPr txBox="1"/>
            <p:nvPr/>
          </p:nvSpPr>
          <p:spPr>
            <a:xfrm>
              <a:off x="602568" y="4345057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Vitis HLS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TextBox 7">
              <a:extLst>
                <a:ext uri="{FF2B5EF4-FFF2-40B4-BE49-F238E27FC236}">
                  <a16:creationId xmlns:a16="http://schemas.microsoft.com/office/drawing/2014/main" id="{D9569CF5-96D0-4E44-9DD7-CDFFE0655FF2}"/>
                </a:ext>
              </a:extLst>
            </p:cNvPr>
            <p:cNvSpPr txBox="1"/>
            <p:nvPr/>
          </p:nvSpPr>
          <p:spPr>
            <a:xfrm>
              <a:off x="602568" y="4669542"/>
              <a:ext cx="12601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Write function and optimize function with design space</a:t>
              </a:r>
            </a:p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exploration. </a:t>
              </a:r>
            </a:p>
          </p:txBody>
        </p:sp>
      </p:grpSp>
      <p:sp>
        <p:nvSpPr>
          <p:cNvPr id="69" name="TextBox 8">
            <a:extLst>
              <a:ext uri="{FF2B5EF4-FFF2-40B4-BE49-F238E27FC236}">
                <a16:creationId xmlns:a16="http://schemas.microsoft.com/office/drawing/2014/main" id="{2C153415-31B3-4E46-9CAF-27733EF062E7}"/>
              </a:ext>
            </a:extLst>
          </p:cNvPr>
          <p:cNvSpPr txBox="1"/>
          <p:nvPr/>
        </p:nvSpPr>
        <p:spPr>
          <a:xfrm>
            <a:off x="977243" y="3321737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1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Oval 9">
            <a:extLst>
              <a:ext uri="{FF2B5EF4-FFF2-40B4-BE49-F238E27FC236}">
                <a16:creationId xmlns:a16="http://schemas.microsoft.com/office/drawing/2014/main" id="{D84B70C7-3DAD-40CD-BE89-37935B11F07C}"/>
              </a:ext>
            </a:extLst>
          </p:cNvPr>
          <p:cNvSpPr/>
          <p:nvPr/>
        </p:nvSpPr>
        <p:spPr>
          <a:xfrm flipH="1">
            <a:off x="5941515" y="3780101"/>
            <a:ext cx="261716" cy="261716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Rounded Rectangle 8">
            <a:extLst>
              <a:ext uri="{FF2B5EF4-FFF2-40B4-BE49-F238E27FC236}">
                <a16:creationId xmlns:a16="http://schemas.microsoft.com/office/drawing/2014/main" id="{9C163D45-47CE-4C1B-87C0-8382BA90B7A9}"/>
              </a:ext>
            </a:extLst>
          </p:cNvPr>
          <p:cNvSpPr/>
          <p:nvPr/>
        </p:nvSpPr>
        <p:spPr>
          <a:xfrm>
            <a:off x="5442303" y="4201526"/>
            <a:ext cx="1260140" cy="2571307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2" name="그룹 9">
            <a:extLst>
              <a:ext uri="{FF2B5EF4-FFF2-40B4-BE49-F238E27FC236}">
                <a16:creationId xmlns:a16="http://schemas.microsoft.com/office/drawing/2014/main" id="{F4670545-CD4F-45AF-A39C-24B6E56D4640}"/>
              </a:ext>
            </a:extLst>
          </p:cNvPr>
          <p:cNvGrpSpPr/>
          <p:nvPr/>
        </p:nvGrpSpPr>
        <p:grpSpPr>
          <a:xfrm>
            <a:off x="5442303" y="4626406"/>
            <a:ext cx="1260140" cy="2046807"/>
            <a:chOff x="3967628" y="4345057"/>
            <a:chExt cx="1260140" cy="1391938"/>
          </a:xfrm>
        </p:grpSpPr>
        <p:sp>
          <p:nvSpPr>
            <p:cNvPr id="73" name="TextBox 12">
              <a:extLst>
                <a:ext uri="{FF2B5EF4-FFF2-40B4-BE49-F238E27FC236}">
                  <a16:creationId xmlns:a16="http://schemas.microsoft.com/office/drawing/2014/main" id="{D37932FA-7B23-4FE1-97BA-A5E9AAB07B5B}"/>
                </a:ext>
              </a:extLst>
            </p:cNvPr>
            <p:cNvSpPr txBox="1"/>
            <p:nvPr/>
          </p:nvSpPr>
          <p:spPr>
            <a:xfrm>
              <a:off x="3967628" y="4345057"/>
              <a:ext cx="1260140" cy="27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Synthesis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061D2F77-0FE7-46E1-9C81-406B97FFD59E}"/>
                </a:ext>
              </a:extLst>
            </p:cNvPr>
            <p:cNvSpPr txBox="1"/>
            <p:nvPr/>
          </p:nvSpPr>
          <p:spPr>
            <a:xfrm>
              <a:off x="3967628" y="4669542"/>
              <a:ext cx="1260140" cy="106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Use pragmas to optimize the function and synthesis RTL model.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TextBox 14">
            <a:extLst>
              <a:ext uri="{FF2B5EF4-FFF2-40B4-BE49-F238E27FC236}">
                <a16:creationId xmlns:a16="http://schemas.microsoft.com/office/drawing/2014/main" id="{089C9D5E-9D3D-42A2-A802-9549518584BA}"/>
              </a:ext>
            </a:extLst>
          </p:cNvPr>
          <p:cNvSpPr txBox="1"/>
          <p:nvPr/>
        </p:nvSpPr>
        <p:spPr>
          <a:xfrm>
            <a:off x="5442303" y="331444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3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Oval 15">
            <a:extLst>
              <a:ext uri="{FF2B5EF4-FFF2-40B4-BE49-F238E27FC236}">
                <a16:creationId xmlns:a16="http://schemas.microsoft.com/office/drawing/2014/main" id="{EBB34051-83F0-4E0A-891C-E33DF77022B6}"/>
              </a:ext>
            </a:extLst>
          </p:cNvPr>
          <p:cNvSpPr/>
          <p:nvPr/>
        </p:nvSpPr>
        <p:spPr>
          <a:xfrm flipH="1">
            <a:off x="10406573" y="3785434"/>
            <a:ext cx="261716" cy="261716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Rounded Rectangle 8">
            <a:extLst>
              <a:ext uri="{FF2B5EF4-FFF2-40B4-BE49-F238E27FC236}">
                <a16:creationId xmlns:a16="http://schemas.microsoft.com/office/drawing/2014/main" id="{1B3A637A-13EB-446B-8BB5-199BAAC8BC5A}"/>
              </a:ext>
            </a:extLst>
          </p:cNvPr>
          <p:cNvSpPr/>
          <p:nvPr/>
        </p:nvSpPr>
        <p:spPr>
          <a:xfrm>
            <a:off x="9907361" y="4201526"/>
            <a:ext cx="1260140" cy="2571307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8" name="그룹 26">
            <a:extLst>
              <a:ext uri="{FF2B5EF4-FFF2-40B4-BE49-F238E27FC236}">
                <a16:creationId xmlns:a16="http://schemas.microsoft.com/office/drawing/2014/main" id="{AAFFDD42-3B28-45A5-9FAA-1FB0FC143F90}"/>
              </a:ext>
            </a:extLst>
          </p:cNvPr>
          <p:cNvGrpSpPr/>
          <p:nvPr/>
        </p:nvGrpSpPr>
        <p:grpSpPr>
          <a:xfrm>
            <a:off x="9907361" y="4626407"/>
            <a:ext cx="1260140" cy="1605566"/>
            <a:chOff x="7332687" y="4345057"/>
            <a:chExt cx="1260140" cy="986057"/>
          </a:xfrm>
        </p:grpSpPr>
        <p:sp>
          <p:nvSpPr>
            <p:cNvPr id="79" name="TextBox 18">
              <a:extLst>
                <a:ext uri="{FF2B5EF4-FFF2-40B4-BE49-F238E27FC236}">
                  <a16:creationId xmlns:a16="http://schemas.microsoft.com/office/drawing/2014/main" id="{444DDDD1-5C6E-4AA3-B28B-671FD7461886}"/>
                </a:ext>
              </a:extLst>
            </p:cNvPr>
            <p:cNvSpPr txBox="1"/>
            <p:nvPr/>
          </p:nvSpPr>
          <p:spPr>
            <a:xfrm>
              <a:off x="7332687" y="4345057"/>
              <a:ext cx="1260140" cy="245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Export IP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0" name="TextBox 19">
              <a:extLst>
                <a:ext uri="{FF2B5EF4-FFF2-40B4-BE49-F238E27FC236}">
                  <a16:creationId xmlns:a16="http://schemas.microsoft.com/office/drawing/2014/main" id="{4B76AF44-FDCB-4F2E-9ACA-D87EE1F1E973}"/>
                </a:ext>
              </a:extLst>
            </p:cNvPr>
            <p:cNvSpPr txBox="1"/>
            <p:nvPr/>
          </p:nvSpPr>
          <p:spPr>
            <a:xfrm>
              <a:off x="7332687" y="4669542"/>
              <a:ext cx="1260140" cy="661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Export RTL IP for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vivado</a:t>
              </a:r>
              <a:r>
                <a:rPr lang="en-US" altLang="ko-KR" sz="1600" dirty="0">
                  <a:solidFill>
                    <a:schemeClr val="bg1"/>
                  </a:solidFill>
                </a:rPr>
                <a:t> development flow.</a:t>
              </a:r>
            </a:p>
          </p:txBody>
        </p:sp>
      </p:grpSp>
      <p:sp>
        <p:nvSpPr>
          <p:cNvPr id="81" name="TextBox 20">
            <a:extLst>
              <a:ext uri="{FF2B5EF4-FFF2-40B4-BE49-F238E27FC236}">
                <a16:creationId xmlns:a16="http://schemas.microsoft.com/office/drawing/2014/main" id="{6DC6E1E6-6B28-4E1A-9C37-D13057AD9160}"/>
              </a:ext>
            </a:extLst>
          </p:cNvPr>
          <p:cNvSpPr txBox="1"/>
          <p:nvPr/>
        </p:nvSpPr>
        <p:spPr>
          <a:xfrm>
            <a:off x="9907361" y="3319775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5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Oval 21">
            <a:extLst>
              <a:ext uri="{FF2B5EF4-FFF2-40B4-BE49-F238E27FC236}">
                <a16:creationId xmlns:a16="http://schemas.microsoft.com/office/drawing/2014/main" id="{4FF4EB80-00F8-492F-A470-51C73781F151}"/>
              </a:ext>
            </a:extLst>
          </p:cNvPr>
          <p:cNvSpPr/>
          <p:nvPr/>
        </p:nvSpPr>
        <p:spPr>
          <a:xfrm rot="10800000" flipH="1">
            <a:off x="3708985" y="3781232"/>
            <a:ext cx="261716" cy="261716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ounded Rectangle 8">
            <a:extLst>
              <a:ext uri="{FF2B5EF4-FFF2-40B4-BE49-F238E27FC236}">
                <a16:creationId xmlns:a16="http://schemas.microsoft.com/office/drawing/2014/main" id="{2AA5EAE6-2D59-4ED6-AA4C-807A72E3C936}"/>
              </a:ext>
            </a:extLst>
          </p:cNvPr>
          <p:cNvSpPr/>
          <p:nvPr/>
        </p:nvSpPr>
        <p:spPr>
          <a:xfrm rot="10800000">
            <a:off x="3209773" y="1766137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1"/>
          </a:solidFill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0"/>
                    <a:lumOff val="100000"/>
                  </a:schemeClr>
                </a:gs>
              </a:gsLst>
              <a:lin ang="81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84" name="그룹 5">
            <a:extLst>
              <a:ext uri="{FF2B5EF4-FFF2-40B4-BE49-F238E27FC236}">
                <a16:creationId xmlns:a16="http://schemas.microsoft.com/office/drawing/2014/main" id="{B99ADBF1-D667-4CC8-B409-793331CA0834}"/>
              </a:ext>
            </a:extLst>
          </p:cNvPr>
          <p:cNvGrpSpPr/>
          <p:nvPr/>
        </p:nvGrpSpPr>
        <p:grpSpPr>
          <a:xfrm>
            <a:off x="3209773" y="1899135"/>
            <a:ext cx="1260140" cy="1386506"/>
            <a:chOff x="2286794" y="1617783"/>
            <a:chExt cx="1260140" cy="1386506"/>
          </a:xfrm>
        </p:grpSpPr>
        <p:sp>
          <p:nvSpPr>
            <p:cNvPr id="85" name="TextBox 24">
              <a:extLst>
                <a:ext uri="{FF2B5EF4-FFF2-40B4-BE49-F238E27FC236}">
                  <a16:creationId xmlns:a16="http://schemas.microsoft.com/office/drawing/2014/main" id="{35ED5988-262A-4FB3-846E-90BF64D1D86E}"/>
                </a:ext>
              </a:extLst>
            </p:cNvPr>
            <p:cNvSpPr txBox="1"/>
            <p:nvPr/>
          </p:nvSpPr>
          <p:spPr>
            <a:xfrm>
              <a:off x="2286794" y="1617783"/>
              <a:ext cx="12601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C-Sim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DA0B3E92-2189-40B0-B8DB-1B96BBB426E5}"/>
                </a:ext>
              </a:extLst>
            </p:cNvPr>
            <p:cNvSpPr txBox="1"/>
            <p:nvPr/>
          </p:nvSpPr>
          <p:spPr>
            <a:xfrm>
              <a:off x="2286794" y="1927071"/>
              <a:ext cx="12601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Make sure the code work as expected.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TextBox 26">
            <a:extLst>
              <a:ext uri="{FF2B5EF4-FFF2-40B4-BE49-F238E27FC236}">
                <a16:creationId xmlns:a16="http://schemas.microsoft.com/office/drawing/2014/main" id="{BB4014D8-DBDF-4B9E-A85F-D8784CDFE285}"/>
              </a:ext>
            </a:extLst>
          </p:cNvPr>
          <p:cNvSpPr txBox="1"/>
          <p:nvPr/>
        </p:nvSpPr>
        <p:spPr>
          <a:xfrm>
            <a:off x="3209773" y="4170053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2</a:t>
            </a:r>
          </a:p>
        </p:txBody>
      </p:sp>
      <p:sp>
        <p:nvSpPr>
          <p:cNvPr id="88" name="Oval 27">
            <a:extLst>
              <a:ext uri="{FF2B5EF4-FFF2-40B4-BE49-F238E27FC236}">
                <a16:creationId xmlns:a16="http://schemas.microsoft.com/office/drawing/2014/main" id="{0AFC2447-61AA-47D9-9C3A-FEF5EFE8025A}"/>
              </a:ext>
            </a:extLst>
          </p:cNvPr>
          <p:cNvSpPr/>
          <p:nvPr/>
        </p:nvSpPr>
        <p:spPr>
          <a:xfrm rot="10800000" flipH="1">
            <a:off x="8174045" y="3780398"/>
            <a:ext cx="261716" cy="261716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Rounded Rectangle 8">
            <a:extLst>
              <a:ext uri="{FF2B5EF4-FFF2-40B4-BE49-F238E27FC236}">
                <a16:creationId xmlns:a16="http://schemas.microsoft.com/office/drawing/2014/main" id="{378A0C9A-77E1-44B5-B385-6E398B2739FD}"/>
              </a:ext>
            </a:extLst>
          </p:cNvPr>
          <p:cNvSpPr/>
          <p:nvPr/>
        </p:nvSpPr>
        <p:spPr>
          <a:xfrm rot="10800000">
            <a:off x="7674833" y="1780995"/>
            <a:ext cx="1260140" cy="1872209"/>
          </a:xfrm>
          <a:custGeom>
            <a:avLst/>
            <a:gdLst/>
            <a:ahLst/>
            <a:cxnLst/>
            <a:rect l="l" t="t" r="r" b="b"/>
            <a:pathLst>
              <a:path w="1260140" h="1872209">
                <a:moveTo>
                  <a:pt x="630071" y="0"/>
                </a:moveTo>
                <a:lnTo>
                  <a:pt x="799749" y="292548"/>
                </a:lnTo>
                <a:lnTo>
                  <a:pt x="1107260" y="292548"/>
                </a:lnTo>
                <a:cubicBezTo>
                  <a:pt x="1191693" y="292548"/>
                  <a:pt x="1260140" y="360995"/>
                  <a:pt x="1260140" y="445428"/>
                </a:cubicBezTo>
                <a:lnTo>
                  <a:pt x="1260140" y="1719329"/>
                </a:lnTo>
                <a:cubicBezTo>
                  <a:pt x="1260140" y="1803762"/>
                  <a:pt x="1191693" y="1872209"/>
                  <a:pt x="1107260" y="1872209"/>
                </a:cubicBezTo>
                <a:lnTo>
                  <a:pt x="152880" y="1872209"/>
                </a:lnTo>
                <a:cubicBezTo>
                  <a:pt x="68447" y="1872209"/>
                  <a:pt x="0" y="1803762"/>
                  <a:pt x="0" y="1719329"/>
                </a:cubicBezTo>
                <a:lnTo>
                  <a:pt x="0" y="445428"/>
                </a:lnTo>
                <a:cubicBezTo>
                  <a:pt x="0" y="360995"/>
                  <a:pt x="68447" y="292548"/>
                  <a:pt x="152880" y="292548"/>
                </a:cubicBezTo>
                <a:lnTo>
                  <a:pt x="460393" y="292548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90" name="그룹 2">
            <a:extLst>
              <a:ext uri="{FF2B5EF4-FFF2-40B4-BE49-F238E27FC236}">
                <a16:creationId xmlns:a16="http://schemas.microsoft.com/office/drawing/2014/main" id="{2A0F751F-318B-402B-A201-A791EC6D9638}"/>
              </a:ext>
            </a:extLst>
          </p:cNvPr>
          <p:cNvGrpSpPr/>
          <p:nvPr/>
        </p:nvGrpSpPr>
        <p:grpSpPr>
          <a:xfrm>
            <a:off x="7674831" y="1765108"/>
            <a:ext cx="1260140" cy="1650689"/>
            <a:chOff x="5688122" y="1547372"/>
            <a:chExt cx="1260140" cy="945372"/>
          </a:xfrm>
        </p:grpSpPr>
        <p:sp>
          <p:nvSpPr>
            <p:cNvPr id="91" name="TextBox 30">
              <a:extLst>
                <a:ext uri="{FF2B5EF4-FFF2-40B4-BE49-F238E27FC236}">
                  <a16:creationId xmlns:a16="http://schemas.microsoft.com/office/drawing/2014/main" id="{4C1FA01A-4164-44FE-A42D-693AAA9A1230}"/>
                </a:ext>
              </a:extLst>
            </p:cNvPr>
            <p:cNvSpPr txBox="1"/>
            <p:nvPr/>
          </p:nvSpPr>
          <p:spPr>
            <a:xfrm>
              <a:off x="5688122" y="1547372"/>
              <a:ext cx="1260140" cy="22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Co-sim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2" name="TextBox 31">
              <a:extLst>
                <a:ext uri="{FF2B5EF4-FFF2-40B4-BE49-F238E27FC236}">
                  <a16:creationId xmlns:a16="http://schemas.microsoft.com/office/drawing/2014/main" id="{5923FA43-AE47-476B-8AE2-D8F77785353B}"/>
                </a:ext>
              </a:extLst>
            </p:cNvPr>
            <p:cNvSpPr txBox="1"/>
            <p:nvPr/>
          </p:nvSpPr>
          <p:spPr>
            <a:xfrm>
              <a:off x="5688122" y="1734792"/>
              <a:ext cx="1260140" cy="757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Make sure the code work in RTL as we expected</a:t>
              </a:r>
            </a:p>
          </p:txBody>
        </p:sp>
      </p:grpSp>
      <p:sp>
        <p:nvSpPr>
          <p:cNvPr id="93" name="TextBox 32">
            <a:extLst>
              <a:ext uri="{FF2B5EF4-FFF2-40B4-BE49-F238E27FC236}">
                <a16:creationId xmlns:a16="http://schemas.microsoft.com/office/drawing/2014/main" id="{271817D0-4754-4E44-8973-3736A8CE375A}"/>
              </a:ext>
            </a:extLst>
          </p:cNvPr>
          <p:cNvSpPr txBox="1"/>
          <p:nvPr/>
        </p:nvSpPr>
        <p:spPr>
          <a:xfrm>
            <a:off x="7674833" y="4169219"/>
            <a:ext cx="126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Step 4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標題 1">
            <a:extLst>
              <a:ext uri="{FF2B5EF4-FFF2-40B4-BE49-F238E27FC236}">
                <a16:creationId xmlns:a16="http://schemas.microsoft.com/office/drawing/2014/main" id="{9473B591-E3F4-4BD2-94FC-2572392D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HLS design 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5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18156-3071-4F75-82B9-14EB0B6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Pynq-z2 architecture</a:t>
            </a:r>
            <a:endParaRPr lang="zh-TW" altLang="en-US" dirty="0"/>
          </a:p>
        </p:txBody>
      </p:sp>
      <p:pic>
        <p:nvPicPr>
          <p:cNvPr id="4" name="內容版面配置區 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ABBAFAEB-AEC1-4338-A609-2C2D7A768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21104" r="14720" b="14905"/>
          <a:stretch/>
        </p:blipFill>
        <p:spPr bwMode="auto">
          <a:xfrm>
            <a:off x="2779447" y="1830854"/>
            <a:ext cx="6770133" cy="43763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E2096C4-7ECA-466E-BDB4-4E0F8BBABA51}"/>
              </a:ext>
            </a:extLst>
          </p:cNvPr>
          <p:cNvCxnSpPr/>
          <p:nvPr/>
        </p:nvCxnSpPr>
        <p:spPr>
          <a:xfrm flipH="1" flipV="1">
            <a:off x="2057400" y="2658128"/>
            <a:ext cx="3229897" cy="302342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0F0F0DC8-DF21-492F-AEBD-87A82119A9BF}"/>
              </a:ext>
            </a:extLst>
          </p:cNvPr>
          <p:cNvSpPr txBox="1"/>
          <p:nvPr/>
        </p:nvSpPr>
        <p:spPr>
          <a:xfrm>
            <a:off x="460228" y="2439967"/>
            <a:ext cx="177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Program Done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5D998E6-94FF-4D4A-80F8-4DB324D2979C}"/>
              </a:ext>
            </a:extLst>
          </p:cNvPr>
          <p:cNvCxnSpPr>
            <a:cxnSpLocks/>
          </p:cNvCxnSpPr>
          <p:nvPr/>
        </p:nvCxnSpPr>
        <p:spPr>
          <a:xfrm flipH="1">
            <a:off x="2155804" y="4923504"/>
            <a:ext cx="994866" cy="229836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FB51AA-FD2D-4865-A261-3BE1D25227CA}"/>
              </a:ext>
            </a:extLst>
          </p:cNvPr>
          <p:cNvSpPr txBox="1"/>
          <p:nvPr/>
        </p:nvSpPr>
        <p:spPr>
          <a:xfrm>
            <a:off x="688575" y="4133089"/>
            <a:ext cx="13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Usb</a:t>
            </a:r>
            <a:r>
              <a:rPr lang="en-US" altLang="zh-TW" dirty="0"/>
              <a:t> to PC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302D726-C27C-4038-B4FC-0FBC07ADDCCC}"/>
              </a:ext>
            </a:extLst>
          </p:cNvPr>
          <p:cNvCxnSpPr>
            <a:cxnSpLocks/>
          </p:cNvCxnSpPr>
          <p:nvPr/>
        </p:nvCxnSpPr>
        <p:spPr>
          <a:xfrm flipH="1">
            <a:off x="1792466" y="4317755"/>
            <a:ext cx="939494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42F2F0-52DE-4212-AACB-89599494FDED}"/>
              </a:ext>
            </a:extLst>
          </p:cNvPr>
          <p:cNvSpPr txBox="1"/>
          <p:nvPr/>
        </p:nvSpPr>
        <p:spPr>
          <a:xfrm>
            <a:off x="1133664" y="5038422"/>
            <a:ext cx="13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On/Off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5D85BD3-BBE8-4762-87DD-A92BEF33304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857436" y="5638891"/>
            <a:ext cx="371274" cy="786488"/>
          </a:xfrm>
          <a:prstGeom prst="straightConnector1">
            <a:avLst/>
          </a:prstGeom>
          <a:ln w="5715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3897AF-FF69-4937-A7B8-8FEBF177F6E6}"/>
              </a:ext>
            </a:extLst>
          </p:cNvPr>
          <p:cNvSpPr txBox="1"/>
          <p:nvPr/>
        </p:nvSpPr>
        <p:spPr>
          <a:xfrm>
            <a:off x="2894591" y="6425379"/>
            <a:ext cx="192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Power =&gt; </a:t>
            </a:r>
            <a:r>
              <a:rPr lang="en-US" altLang="zh-TW" dirty="0" err="1"/>
              <a:t>usb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880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2B3CC0-B143-4F72-AF2A-A8A55A1E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Lab-1 MACC</a:t>
            </a:r>
            <a:endParaRPr lang="zh-TW" altLang="en-US" dirty="0"/>
          </a:p>
        </p:txBody>
      </p:sp>
      <p:pic>
        <p:nvPicPr>
          <p:cNvPr id="4" name="內容版面配置區 3" descr="一張含有 文字, 監視器, 螢幕擷取畫面, 電腦 的圖片&#10;&#10;自動產生的描述">
            <a:extLst>
              <a:ext uri="{FF2B5EF4-FFF2-40B4-BE49-F238E27FC236}">
                <a16:creationId xmlns:a16="http://schemas.microsoft.com/office/drawing/2014/main" id="{939467D4-B1A1-451E-8921-60ABAD915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383" t="13427" r="45926" b="46921"/>
          <a:stretch/>
        </p:blipFill>
        <p:spPr bwMode="auto">
          <a:xfrm>
            <a:off x="1821391" y="1825625"/>
            <a:ext cx="8549217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272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76859-5526-4CA2-B581-41F3C889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Lab1-timing analysis</a:t>
            </a:r>
            <a:endParaRPr lang="zh-TW" altLang="en-US" dirty="0"/>
          </a:p>
        </p:txBody>
      </p:sp>
      <p:pic>
        <p:nvPicPr>
          <p:cNvPr id="4" name="內容版面配置區 3" descr="一張含有 文字, 監視器, 螢幕擷取畫面, 黑色 的圖片&#10;&#10;自動產生的描述">
            <a:extLst>
              <a:ext uri="{FF2B5EF4-FFF2-40B4-BE49-F238E27FC236}">
                <a16:creationId xmlns:a16="http://schemas.microsoft.com/office/drawing/2014/main" id="{B2FB077D-10C1-48AE-BCA8-B5A46DE5F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443" t="6729" r="13527" b="51360"/>
          <a:stretch/>
        </p:blipFill>
        <p:spPr bwMode="auto">
          <a:xfrm>
            <a:off x="838200" y="1976823"/>
            <a:ext cx="10515600" cy="4048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8344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4A1D61-1689-4334-A4E8-3230ED98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Lab1-optimization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24A5DA17-DB80-40C4-B004-D074D16C2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607" t="48309" r="57337" b="46457"/>
          <a:stretch/>
        </p:blipFill>
        <p:spPr bwMode="auto">
          <a:xfrm>
            <a:off x="1578132" y="1781037"/>
            <a:ext cx="9035735" cy="797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4027C67-D259-4296-B87C-E0DB5B465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92061"/>
              </p:ext>
            </p:extLst>
          </p:nvPr>
        </p:nvGraphicFramePr>
        <p:xfrm>
          <a:off x="1393371" y="3288943"/>
          <a:ext cx="9324391" cy="3426174"/>
        </p:xfrm>
        <a:graphic>
          <a:graphicData uri="http://schemas.openxmlformats.org/drawingml/2006/table">
            <a:tbl>
              <a:tblPr firstRow="1" firstCol="1" bandRow="1"/>
              <a:tblGrid>
                <a:gridCol w="3626638">
                  <a:extLst>
                    <a:ext uri="{9D8B030D-6E8A-4147-A177-3AD203B41FA5}">
                      <a16:colId xmlns:a16="http://schemas.microsoft.com/office/drawing/2014/main" val="2987045077"/>
                    </a:ext>
                  </a:extLst>
                </a:gridCol>
                <a:gridCol w="2635061">
                  <a:extLst>
                    <a:ext uri="{9D8B030D-6E8A-4147-A177-3AD203B41FA5}">
                      <a16:colId xmlns:a16="http://schemas.microsoft.com/office/drawing/2014/main" val="447409093"/>
                    </a:ext>
                  </a:extLst>
                </a:gridCol>
                <a:gridCol w="3062692">
                  <a:extLst>
                    <a:ext uri="{9D8B030D-6E8A-4147-A177-3AD203B41FA5}">
                      <a16:colId xmlns:a16="http://schemas.microsoft.com/office/drawing/2014/main" val="1504449308"/>
                    </a:ext>
                  </a:extLst>
                </a:gridCol>
              </a:tblGrid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DSP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fabric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347118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Estimated timing (ns)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3.871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12.592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779201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slacks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-0.22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-8.94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243573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Latency(cycle)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16806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Latency(ns)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25.184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67014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Usage of dsp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06632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Usage of FF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351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296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96476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Usage of LUT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349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1369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005548"/>
                  </a:ext>
                </a:extLst>
              </a:tr>
              <a:tr h="380686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Wait time (</a:t>
                      </a:r>
                      <a:r>
                        <a:rPr lang="en-US" sz="2400" kern="100" dirty="0" err="1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24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sz="2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0.22912</a:t>
                      </a:r>
                      <a:endParaRPr lang="zh-TW" sz="2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0.21958</a:t>
                      </a:r>
                      <a:endParaRPr lang="zh-TW" sz="24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9108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9443CC19-67E9-46ED-8303-DB49173F2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9186" y="2873444"/>
            <a:ext cx="175529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Table. Information of different implement method on “</a:t>
            </a:r>
            <a:r>
              <a:rPr kumimoji="0" lang="en-US" altLang="zh-TW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mul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” operation</a:t>
            </a: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28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B3450-5FBF-4A87-8885-9437E894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Block design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850F7AE-02E7-4162-99B3-BB84B1699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674" t="10733" r="-12" b="37574"/>
          <a:stretch/>
        </p:blipFill>
        <p:spPr bwMode="auto">
          <a:xfrm>
            <a:off x="514331" y="1349964"/>
            <a:ext cx="11467205" cy="5670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387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123A6-AE13-478C-89E2-41C79F98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Interrupt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2E581B-379F-40D3-A57A-C6902B0D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4989" y="1474275"/>
            <a:ext cx="10515600" cy="4351338"/>
          </a:xfrm>
        </p:spPr>
        <p:txBody>
          <a:bodyPr/>
          <a:lstStyle/>
          <a:p>
            <a:r>
              <a:rPr lang="en-US" altLang="zh-TW" dirty="0"/>
              <a:t>0 / 1 :</a:t>
            </a:r>
            <a:r>
              <a:rPr lang="zh-TW" altLang="en-US" dirty="0"/>
              <a:t> </a:t>
            </a:r>
            <a:r>
              <a:rPr lang="en-US" altLang="zh-TW" dirty="0"/>
              <a:t>interrupt or not</a:t>
            </a:r>
            <a:endParaRPr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AFFF830-1914-42E8-BA12-38DFCC22B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5" t="51507" r="9968" b="7440"/>
          <a:stretch/>
        </p:blipFill>
        <p:spPr bwMode="auto">
          <a:xfrm>
            <a:off x="5586401" y="1032387"/>
            <a:ext cx="6282255" cy="2496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E4FD7D-B48B-423F-A179-EFC90A408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8" t="40860" r="48696" b="24624"/>
          <a:stretch/>
        </p:blipFill>
        <p:spPr>
          <a:xfrm>
            <a:off x="263570" y="2500644"/>
            <a:ext cx="5185960" cy="2676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D48D9A1-2F44-4B99-94F4-ED04DD79E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83" t="54301" r="44601" b="13441"/>
          <a:stretch/>
        </p:blipFill>
        <p:spPr>
          <a:xfrm>
            <a:off x="5586400" y="3529345"/>
            <a:ext cx="4759593" cy="3083969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F528FA8-9EB4-4CD2-9E7F-D296641B765A}"/>
              </a:ext>
            </a:extLst>
          </p:cNvPr>
          <p:cNvCxnSpPr>
            <a:cxnSpLocks/>
          </p:cNvCxnSpPr>
          <p:nvPr/>
        </p:nvCxnSpPr>
        <p:spPr>
          <a:xfrm flipH="1">
            <a:off x="838200" y="1834560"/>
            <a:ext cx="956789" cy="7464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94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4256</TotalTime>
  <Words>1682</Words>
  <Application>Microsoft Office PowerPoint</Application>
  <PresentationFormat>寬螢幕</PresentationFormat>
  <Paragraphs>126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佈景主題</vt:lpstr>
      <vt:lpstr>Using HLS IP in Zynq Soc Design</vt:lpstr>
      <vt:lpstr>Development Flow</vt:lpstr>
      <vt:lpstr>HLS design flow</vt:lpstr>
      <vt:lpstr>Pynq-z2 architecture</vt:lpstr>
      <vt:lpstr>Lab-1 MACC</vt:lpstr>
      <vt:lpstr>Lab1-timing analysis</vt:lpstr>
      <vt:lpstr>Lab1-optimization</vt:lpstr>
      <vt:lpstr>Block design</vt:lpstr>
      <vt:lpstr>Interrupt</vt:lpstr>
      <vt:lpstr>Lab2-real2xfft and xfft2real</vt:lpstr>
      <vt:lpstr>Overall block design</vt:lpstr>
      <vt:lpstr>Data accelerate in vitis</vt:lpstr>
      <vt:lpstr>Lab2-optimization</vt:lpstr>
      <vt:lpstr>Git-hub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HLS IP in Zynq Soc Design</dc:title>
  <dc:creator>郭柏辰</dc:creator>
  <cp:lastModifiedBy>郭柏辰</cp:lastModifiedBy>
  <cp:revision>7</cp:revision>
  <dcterms:created xsi:type="dcterms:W3CDTF">2022-03-26T03:57:00Z</dcterms:created>
  <dcterms:modified xsi:type="dcterms:W3CDTF">2022-03-29T15:14:36Z</dcterms:modified>
</cp:coreProperties>
</file>